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8"/>
  </p:notesMasterIdLst>
  <p:handoutMasterIdLst>
    <p:handoutMasterId r:id="rId29"/>
  </p:handoutMasterIdLst>
  <p:sldIdLst>
    <p:sldId id="327" r:id="rId3"/>
    <p:sldId id="275" r:id="rId4"/>
    <p:sldId id="316" r:id="rId5"/>
    <p:sldId id="328" r:id="rId6"/>
    <p:sldId id="360" r:id="rId7"/>
    <p:sldId id="350" r:id="rId8"/>
    <p:sldId id="362" r:id="rId9"/>
    <p:sldId id="348" r:id="rId10"/>
    <p:sldId id="363" r:id="rId11"/>
    <p:sldId id="351" r:id="rId12"/>
    <p:sldId id="365" r:id="rId13"/>
    <p:sldId id="364" r:id="rId14"/>
    <p:sldId id="352" r:id="rId15"/>
    <p:sldId id="366" r:id="rId16"/>
    <p:sldId id="353" r:id="rId17"/>
    <p:sldId id="367" r:id="rId18"/>
    <p:sldId id="368" r:id="rId19"/>
    <p:sldId id="369" r:id="rId20"/>
    <p:sldId id="372" r:id="rId21"/>
    <p:sldId id="373" r:id="rId22"/>
    <p:sldId id="325" r:id="rId23"/>
    <p:sldId id="370" r:id="rId24"/>
    <p:sldId id="371" r:id="rId25"/>
    <p:sldId id="347" r:id="rId26"/>
    <p:sldId id="361"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F1F6"/>
    <a:srgbClr val="D2F2F0"/>
    <a:srgbClr val="8EDAD3"/>
    <a:srgbClr val="FBFEDE"/>
    <a:srgbClr val="007198"/>
    <a:srgbClr val="B4E6E1"/>
    <a:srgbClr val="00AA9B"/>
    <a:srgbClr val="003246"/>
    <a:srgbClr val="008D99"/>
    <a:srgbClr val="0042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219DAE-19E7-4D06-9979-332F9DCAB270}" v="29" dt="2025-08-15T03:00:34.9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84652" autoAdjust="0"/>
  </p:normalViewPr>
  <p:slideViewPr>
    <p:cSldViewPr snapToGrid="0">
      <p:cViewPr varScale="1">
        <p:scale>
          <a:sx n="70" d="100"/>
          <a:sy n="70" d="100"/>
        </p:scale>
        <p:origin x="528" y="34"/>
      </p:cViewPr>
      <p:guideLst/>
    </p:cSldViewPr>
  </p:slideViewPr>
  <p:outlineViewPr>
    <p:cViewPr>
      <p:scale>
        <a:sx n="33" d="100"/>
        <a:sy n="33" d="100"/>
      </p:scale>
      <p:origin x="0" y="-114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4104"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A76740-9C7C-434C-9B3E-17CA47A62C9C}"/>
              </a:ext>
            </a:extLst>
          </p:cNvPr>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3F0945CF-9D8D-48CC-A8C4-3DF2ED8A8A9B}"/>
              </a:ext>
            </a:extLst>
          </p:cNvPr>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BD9D24DA-9F6B-4815-AB6B-F6FD5953E25C}" type="datetimeFigureOut">
              <a:rPr lang="en-NZ" smtClean="0"/>
              <a:t>16/08/2025</a:t>
            </a:fld>
            <a:endParaRPr lang="en-NZ"/>
          </a:p>
        </p:txBody>
      </p:sp>
      <p:sp>
        <p:nvSpPr>
          <p:cNvPr id="4" name="Footer Placeholder 3">
            <a:extLst>
              <a:ext uri="{FF2B5EF4-FFF2-40B4-BE49-F238E27FC236}">
                <a16:creationId xmlns:a16="http://schemas.microsoft.com/office/drawing/2014/main" id="{DC118C6F-85A1-41DB-A2F4-1A982EB755B3}"/>
              </a:ext>
            </a:extLst>
          </p:cNvPr>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E42629DD-93B2-40C9-AB60-D3A428AD44E3}"/>
              </a:ext>
            </a:extLst>
          </p:cNvPr>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21152FFC-5B3D-403B-872B-E72D981FA9EA}" type="slidenum">
              <a:rPr lang="en-NZ" smtClean="0"/>
              <a:t>‹#›</a:t>
            </a:fld>
            <a:endParaRPr lang="en-NZ"/>
          </a:p>
        </p:txBody>
      </p:sp>
    </p:spTree>
    <p:extLst>
      <p:ext uri="{BB962C8B-B14F-4D97-AF65-F5344CB8AC3E}">
        <p14:creationId xmlns:p14="http://schemas.microsoft.com/office/powerpoint/2010/main" val="2218764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9E6FE014-C84C-4CEE-BC87-1AF02FDE1845}" type="datetimeFigureOut">
              <a:rPr lang="en-NZ" smtClean="0"/>
              <a:t>16/08/2025</a:t>
            </a:fld>
            <a:endParaRPr lang="en-NZ"/>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1F276FA0-2BB4-4893-9950-15A4E3E59338}" type="slidenum">
              <a:rPr lang="en-NZ" smtClean="0"/>
              <a:t>‹#›</a:t>
            </a:fld>
            <a:endParaRPr lang="en-NZ"/>
          </a:p>
        </p:txBody>
      </p:sp>
    </p:spTree>
    <p:extLst>
      <p:ext uri="{BB962C8B-B14F-4D97-AF65-F5344CB8AC3E}">
        <p14:creationId xmlns:p14="http://schemas.microsoft.com/office/powerpoint/2010/main" val="3764030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Good afternoon everyone and thank you for the invitation to talk with you today.</a:t>
            </a:r>
          </a:p>
          <a:p>
            <a:endParaRPr lang="en-NZ" dirty="0"/>
          </a:p>
          <a:p>
            <a:r>
              <a:rPr lang="en-NZ" dirty="0"/>
              <a:t>Having attended a number of your workshops, many of you will be aware of my background, however in case you’ve forgotten or we haven’t met before, then</a:t>
            </a:r>
          </a:p>
          <a:p>
            <a:endParaRPr lang="en-NZ" dirty="0"/>
          </a:p>
          <a:p>
            <a:pPr marL="171450" indent="-171450">
              <a:buFont typeface="Courier New" panose="02070309020205020404" pitchFamily="49" charset="0"/>
              <a:buChar char="o"/>
            </a:pPr>
            <a:r>
              <a:rPr lang="en-NZ" dirty="0"/>
              <a:t>My roots are from a private practice background, including running my own practice in Wellington for 23 years.</a:t>
            </a:r>
          </a:p>
          <a:p>
            <a:pPr marL="171450" indent="-171450">
              <a:buFont typeface="Courier New" panose="02070309020205020404" pitchFamily="49" charset="0"/>
              <a:buChar char="o"/>
            </a:pPr>
            <a:endParaRPr lang="en-NZ" dirty="0"/>
          </a:p>
          <a:p>
            <a:pPr marL="171450" indent="-171450">
              <a:buFont typeface="Courier New" panose="02070309020205020404" pitchFamily="49" charset="0"/>
              <a:buChar char="o"/>
            </a:pPr>
            <a:r>
              <a:rPr lang="en-NZ" dirty="0"/>
              <a:t>I have held the role of Principal Cadastral Surveyor at LINZ for nearly 10 years, where I work out of the Property Rights business unit.</a:t>
            </a:r>
          </a:p>
          <a:p>
            <a:pPr marL="171450" indent="-171450">
              <a:buFont typeface="Courier New" panose="02070309020205020404" pitchFamily="49" charset="0"/>
              <a:buChar char="o"/>
            </a:pPr>
            <a:endParaRPr lang="en-NZ" dirty="0"/>
          </a:p>
          <a:p>
            <a:pPr marL="0" indent="0">
              <a:buFont typeface="Courier New" panose="02070309020205020404" pitchFamily="49" charset="0"/>
              <a:buNone/>
            </a:pPr>
            <a:r>
              <a:rPr lang="en-NZ" dirty="0"/>
              <a:t>Rather than have someone talking at you and then asking for questions, this year I thought that I would try an interactive session about what you believe is important to be checked on a routine CSD.  I will in turn suggest what I believe you should be including in you QA processes.</a:t>
            </a:r>
          </a:p>
          <a:p>
            <a:pPr marL="0" indent="0">
              <a:buFont typeface="Courier New" panose="02070309020205020404" pitchFamily="49" charset="0"/>
              <a:buNone/>
            </a:pPr>
            <a:endParaRPr lang="en-NZ" dirty="0"/>
          </a:p>
          <a:p>
            <a:pPr marL="0" indent="0">
              <a:buFont typeface="Courier New" panose="02070309020205020404" pitchFamily="49" charset="0"/>
              <a:buNone/>
            </a:pPr>
            <a:r>
              <a:rPr lang="en-NZ" dirty="0"/>
              <a:t>Hopefully there will be a consistent overlap, however identifying gaps in either of our views will provide insight for both of us.</a:t>
            </a:r>
          </a:p>
          <a:p>
            <a:pPr marL="0" indent="0">
              <a:buFont typeface="Courier New" panose="02070309020205020404" pitchFamily="49" charset="0"/>
              <a:buNone/>
            </a:pPr>
            <a:endParaRPr lang="en-NZ" dirty="0"/>
          </a:p>
          <a:p>
            <a:pPr marL="0" indent="0">
              <a:buFont typeface="Courier New" panose="02070309020205020404" pitchFamily="49" charset="0"/>
              <a:buNone/>
            </a:pPr>
            <a:r>
              <a:rPr lang="en-NZ" dirty="0"/>
              <a:t>This comes while LINZ is implementing its Compliance Strategy.</a:t>
            </a:r>
          </a:p>
          <a:p>
            <a:pPr marL="171450" indent="-171450">
              <a:buFont typeface="Courier New" panose="02070309020205020404" pitchFamily="49" charset="0"/>
              <a:buChar char="o"/>
            </a:pPr>
            <a:endParaRPr lang="en-NZ" dirty="0"/>
          </a:p>
          <a:p>
            <a:pPr marL="171450" indent="-171450">
              <a:buFont typeface="Courier New" panose="02070309020205020404" pitchFamily="49" charset="0"/>
              <a:buChar char="o"/>
            </a:pPr>
            <a:endParaRPr lang="en-NZ" dirty="0"/>
          </a:p>
          <a:p>
            <a:endParaRPr lang="en-NZ" dirty="0"/>
          </a:p>
        </p:txBody>
      </p:sp>
      <p:sp>
        <p:nvSpPr>
          <p:cNvPr id="4" name="Slide Number Placeholder 3"/>
          <p:cNvSpPr>
            <a:spLocks noGrp="1"/>
          </p:cNvSpPr>
          <p:nvPr>
            <p:ph type="sldNum" sz="quarter" idx="5"/>
          </p:nvPr>
        </p:nvSpPr>
        <p:spPr/>
        <p:txBody>
          <a:bodyPr/>
          <a:lstStyle/>
          <a:p>
            <a:fld id="{1F276FA0-2BB4-4893-9950-15A4E3E59338}" type="slidenum">
              <a:rPr lang="en-NZ" smtClean="0"/>
              <a:t>1</a:t>
            </a:fld>
            <a:endParaRPr lang="en-NZ"/>
          </a:p>
        </p:txBody>
      </p:sp>
    </p:spTree>
    <p:extLst>
      <p:ext uri="{BB962C8B-B14F-4D97-AF65-F5344CB8AC3E}">
        <p14:creationId xmlns:p14="http://schemas.microsoft.com/office/powerpoint/2010/main" val="2799597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ourier New" panose="02070309020205020404" pitchFamily="49" charset="0"/>
              <a:buNone/>
            </a:pPr>
            <a:r>
              <a:rPr lang="en-NZ" dirty="0"/>
              <a:t>Existing non-primary parcels are consistently in the top 10 requisition items.  While I don’t have current figures, previous metrics show datasets that use the automated schedule/memorandum achieve a higher level of compliance.</a:t>
            </a:r>
          </a:p>
        </p:txBody>
      </p:sp>
      <p:sp>
        <p:nvSpPr>
          <p:cNvPr id="4" name="Slide Number Placeholder 3"/>
          <p:cNvSpPr>
            <a:spLocks noGrp="1"/>
          </p:cNvSpPr>
          <p:nvPr>
            <p:ph type="sldNum" sz="quarter" idx="5"/>
          </p:nvPr>
        </p:nvSpPr>
        <p:spPr/>
        <p:txBody>
          <a:bodyPr/>
          <a:lstStyle/>
          <a:p>
            <a:fld id="{1F276FA0-2BB4-4893-9950-15A4E3E59338}" type="slidenum">
              <a:rPr lang="en-NZ" smtClean="0"/>
              <a:t>10</a:t>
            </a:fld>
            <a:endParaRPr lang="en-NZ"/>
          </a:p>
        </p:txBody>
      </p:sp>
    </p:spTree>
    <p:extLst>
      <p:ext uri="{BB962C8B-B14F-4D97-AF65-F5344CB8AC3E}">
        <p14:creationId xmlns:p14="http://schemas.microsoft.com/office/powerpoint/2010/main" val="3931728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FB8AF-A1FD-D4BC-509C-D74FD1561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6258C1-A0F5-F5CC-8950-2F6102C05E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7A887D-DFDF-98F4-3C8A-B8FDABC6EF3E}"/>
              </a:ext>
            </a:extLst>
          </p:cNvPr>
          <p:cNvSpPr>
            <a:spLocks noGrp="1"/>
          </p:cNvSpPr>
          <p:nvPr>
            <p:ph type="body" idx="1"/>
          </p:nvPr>
        </p:nvSpPr>
        <p:spPr/>
        <p:txBody>
          <a:bodyPr/>
          <a:lstStyle/>
          <a:p>
            <a:pPr marL="228600" indent="-228600">
              <a:buFont typeface="+mj-lt"/>
              <a:buAutoNum type="arabicPeriod"/>
            </a:pPr>
            <a:r>
              <a:rPr lang="en-NZ" dirty="0"/>
              <a:t>Are the headings of the schedules correct?  If relevant, do they include a schedule of easements to be surrendered?</a:t>
            </a:r>
          </a:p>
          <a:p>
            <a:pPr marL="228600" indent="-228600">
              <a:buFont typeface="+mj-lt"/>
              <a:buAutoNum type="arabicPeriod"/>
            </a:pPr>
            <a:endParaRPr lang="en-NZ" dirty="0"/>
          </a:p>
          <a:p>
            <a:pPr marL="228600" indent="-228600">
              <a:buFont typeface="+mj-lt"/>
              <a:buAutoNum type="arabicPeriod"/>
            </a:pPr>
            <a:r>
              <a:rPr lang="en-NZ" dirty="0"/>
              <a:t>Is every interest on the underlying records of title accounted for.</a:t>
            </a:r>
          </a:p>
          <a:p>
            <a:pPr marL="228600" indent="-228600">
              <a:buFont typeface="+mj-lt"/>
              <a:buAutoNum type="arabicPeriod"/>
            </a:pPr>
            <a:endParaRPr lang="en-NZ" dirty="0"/>
          </a:p>
          <a:p>
            <a:pPr marL="228600" indent="-228600">
              <a:buFont typeface="+mj-lt"/>
              <a:buAutoNum type="arabicPeriod"/>
            </a:pPr>
            <a:r>
              <a:rPr lang="en-NZ" dirty="0"/>
              <a:t>Have all parcels that are captured in Landonline been extinguished?</a:t>
            </a:r>
          </a:p>
          <a:p>
            <a:pPr marL="228600" indent="-228600">
              <a:buFont typeface="+mj-lt"/>
              <a:buAutoNum type="arabicPeriod"/>
            </a:pPr>
            <a:endParaRPr lang="en-NZ" dirty="0"/>
          </a:p>
          <a:p>
            <a:pPr marL="228600" indent="-228600">
              <a:buFont typeface="+mj-lt"/>
              <a:buAutoNum type="arabicPeriod"/>
            </a:pPr>
            <a:r>
              <a:rPr lang="en-NZ" dirty="0"/>
              <a:t>Do the dimensions of the existing non-primary parcels match those defined on the plan that originally defined them.  The RGL can consider a mismatch to be a variation to the interest.</a:t>
            </a:r>
          </a:p>
          <a:p>
            <a:pPr marL="228600" indent="-228600">
              <a:buFont typeface="+mj-lt"/>
              <a:buAutoNum type="arabicPeriod"/>
            </a:pPr>
            <a:endParaRPr lang="en-NZ" dirty="0"/>
          </a:p>
          <a:p>
            <a:pPr marL="228600" indent="-228600">
              <a:buFont typeface="+mj-lt"/>
              <a:buAutoNum type="arabicPeriod"/>
            </a:pPr>
            <a:r>
              <a:rPr lang="en-NZ" dirty="0"/>
              <a:t>Has any part of an existing easement not been recreated?  If it hasn’t then reference to its surrender is critical.</a:t>
            </a:r>
          </a:p>
          <a:p>
            <a:pPr marL="228600" indent="-228600">
              <a:buFont typeface="+mj-lt"/>
              <a:buAutoNum type="arabicPeriod"/>
            </a:pPr>
            <a:endParaRPr lang="en-NZ" dirty="0"/>
          </a:p>
          <a:p>
            <a:pPr marL="228600" indent="-228600">
              <a:buFont typeface="+mj-lt"/>
              <a:buAutoNum type="arabicPeriod"/>
            </a:pPr>
            <a:r>
              <a:rPr lang="en-NZ" dirty="0"/>
              <a:t>Is there sufficient information to confirm the relationship between the non-primary parcels and the primary parcels.</a:t>
            </a:r>
          </a:p>
          <a:p>
            <a:pPr marL="228600" indent="-228600">
              <a:buFont typeface="+mj-lt"/>
              <a:buAutoNum type="arabicPeriod"/>
            </a:pPr>
            <a:endParaRPr lang="en-NZ" dirty="0"/>
          </a:p>
        </p:txBody>
      </p:sp>
      <p:sp>
        <p:nvSpPr>
          <p:cNvPr id="4" name="Slide Number Placeholder 3">
            <a:extLst>
              <a:ext uri="{FF2B5EF4-FFF2-40B4-BE49-F238E27FC236}">
                <a16:creationId xmlns:a16="http://schemas.microsoft.com/office/drawing/2014/main" id="{0D196AED-ACBF-B2AB-C74D-939B28F2C891}"/>
              </a:ext>
            </a:extLst>
          </p:cNvPr>
          <p:cNvSpPr>
            <a:spLocks noGrp="1"/>
          </p:cNvSpPr>
          <p:nvPr>
            <p:ph type="sldNum" sz="quarter" idx="5"/>
          </p:nvPr>
        </p:nvSpPr>
        <p:spPr/>
        <p:txBody>
          <a:bodyPr/>
          <a:lstStyle/>
          <a:p>
            <a:fld id="{1F276FA0-2BB4-4893-9950-15A4E3E59338}" type="slidenum">
              <a:rPr lang="en-NZ" smtClean="0"/>
              <a:t>11</a:t>
            </a:fld>
            <a:endParaRPr lang="en-NZ"/>
          </a:p>
        </p:txBody>
      </p:sp>
    </p:spTree>
    <p:extLst>
      <p:ext uri="{BB962C8B-B14F-4D97-AF65-F5344CB8AC3E}">
        <p14:creationId xmlns:p14="http://schemas.microsoft.com/office/powerpoint/2010/main" val="1268785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16657-46BC-7939-DA31-FBDAF7A141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B5546-914A-D379-9F84-F5168295A7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1C4861-F08F-C8D6-37AD-85F28A8995C9}"/>
              </a:ext>
            </a:extLst>
          </p:cNvPr>
          <p:cNvSpPr>
            <a:spLocks noGrp="1"/>
          </p:cNvSpPr>
          <p:nvPr>
            <p:ph type="body" idx="1"/>
          </p:nvPr>
        </p:nvSpPr>
        <p:spPr/>
        <p:txBody>
          <a:bodyPr/>
          <a:lstStyle/>
          <a:p>
            <a:pPr marL="228600" indent="-228600">
              <a:buFont typeface="+mj-lt"/>
              <a:buAutoNum type="arabicPeriod"/>
            </a:pPr>
            <a:r>
              <a:rPr lang="en-NZ" dirty="0"/>
              <a:t>Any existing easements that haven’t been shown must be noted as being surrendered.</a:t>
            </a:r>
          </a:p>
          <a:p>
            <a:pPr marL="228600" indent="-228600">
              <a:buFont typeface="+mj-lt"/>
              <a:buAutoNum type="arabicPeriod"/>
            </a:pPr>
            <a:endParaRPr lang="en-NZ" dirty="0"/>
          </a:p>
          <a:p>
            <a:pPr marL="228600" indent="-228600">
              <a:buFont typeface="+mj-lt"/>
              <a:buAutoNum type="arabicPeriod"/>
            </a:pPr>
            <a:r>
              <a:rPr lang="en-NZ" dirty="0"/>
              <a:t>If there are any centreline easements that have a width, then have they been made into a polygon?</a:t>
            </a:r>
          </a:p>
          <a:p>
            <a:pPr marL="228600" indent="-228600">
              <a:buFont typeface="+mj-lt"/>
              <a:buAutoNum type="arabicPeriod"/>
            </a:pPr>
            <a:endParaRPr lang="en-NZ" dirty="0"/>
          </a:p>
          <a:p>
            <a:pPr marL="228600" indent="-228600">
              <a:buFont typeface="+mj-lt"/>
              <a:buAutoNum type="arabicPeriod"/>
            </a:pPr>
            <a:r>
              <a:rPr lang="en-NZ" dirty="0"/>
              <a:t>If you encounter any easements that aren’t spatially defined on an approved dataset/survey plan then they don’t need to be depicted, however, they do need to be annotated on the title diagram or the schedule of existing easements.  I tend to favour the latter.  The importance of this is to ensure the RGL brings the interest forward onto the appropriate titles.  Sometimes it’s tempting to do what seems to be the right thing by depicting the extent of an interest, however it is likely the RGL will require evidence that any new spatial definition of an undefined interest is reflecting the original intent.  I would err on the side of caution and utilise Rule 97(6)(c).  If you believe it’s important then I would be consulting with LINZ.  Either use a Survey Information Complex Request or a Titles Survey Information request.</a:t>
            </a:r>
          </a:p>
          <a:p>
            <a:pPr marL="228600" indent="-228600">
              <a:buFont typeface="+mj-lt"/>
              <a:buAutoNum type="arabicPeriod"/>
            </a:pPr>
            <a:endParaRPr lang="en-NZ" dirty="0"/>
          </a:p>
          <a:p>
            <a:pPr marL="228600" indent="-228600">
              <a:buFont typeface="+mj-lt"/>
              <a:buAutoNum type="arabicPeriod"/>
            </a:pPr>
            <a:r>
              <a:rPr lang="en-NZ" dirty="0"/>
              <a:t>Consistency is key!  Ensuring the purpose is consistent with the original purpose of the easement – confirm on both the parent title and the instrument.  From a titles perspective it is also critical that the creating document reference matches what you have shown on your dataset.  One that may seem superfluous is ensuring the parcel identifiers match the appropriate interests.  You may be surprised how often this occurs.  With capture in new Landonline this is now much easier to verify in your QA.</a:t>
            </a:r>
          </a:p>
          <a:p>
            <a:pPr marL="228600" indent="-228600">
              <a:buFont typeface="+mj-lt"/>
              <a:buAutoNum type="arabicPeriod"/>
            </a:pPr>
            <a:endParaRPr lang="en-NZ" dirty="0"/>
          </a:p>
          <a:p>
            <a:pPr marL="228600" indent="-228600">
              <a:buFont typeface="+mj-lt"/>
              <a:buAutoNum type="arabicPeriod"/>
            </a:pPr>
            <a:endParaRPr lang="en-NZ" dirty="0"/>
          </a:p>
        </p:txBody>
      </p:sp>
      <p:sp>
        <p:nvSpPr>
          <p:cNvPr id="4" name="Slide Number Placeholder 3">
            <a:extLst>
              <a:ext uri="{FF2B5EF4-FFF2-40B4-BE49-F238E27FC236}">
                <a16:creationId xmlns:a16="http://schemas.microsoft.com/office/drawing/2014/main" id="{8FDC92C5-B0B6-9A96-509B-430D1134C031}"/>
              </a:ext>
            </a:extLst>
          </p:cNvPr>
          <p:cNvSpPr>
            <a:spLocks noGrp="1"/>
          </p:cNvSpPr>
          <p:nvPr>
            <p:ph type="sldNum" sz="quarter" idx="5"/>
          </p:nvPr>
        </p:nvSpPr>
        <p:spPr/>
        <p:txBody>
          <a:bodyPr/>
          <a:lstStyle/>
          <a:p>
            <a:fld id="{1F276FA0-2BB4-4893-9950-15A4E3E59338}" type="slidenum">
              <a:rPr lang="en-NZ" smtClean="0"/>
              <a:t>12</a:t>
            </a:fld>
            <a:endParaRPr lang="en-NZ"/>
          </a:p>
        </p:txBody>
      </p:sp>
    </p:spTree>
    <p:extLst>
      <p:ext uri="{BB962C8B-B14F-4D97-AF65-F5344CB8AC3E}">
        <p14:creationId xmlns:p14="http://schemas.microsoft.com/office/powerpoint/2010/main" val="4057687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ct val="30000"/>
              </a:spcBef>
              <a:spcAft>
                <a:spcPct val="0"/>
              </a:spcAft>
              <a:buClrTx/>
              <a:buSzTx/>
              <a:buFontTx/>
              <a:buNone/>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You may think there may be less to check with new non-primary parcels, and you’d be right.</a:t>
            </a:r>
          </a:p>
        </p:txBody>
      </p:sp>
      <p:sp>
        <p:nvSpPr>
          <p:cNvPr id="4" name="Slide Number Placeholder 3"/>
          <p:cNvSpPr>
            <a:spLocks noGrp="1"/>
          </p:cNvSpPr>
          <p:nvPr>
            <p:ph type="sldNum" sz="quarter" idx="5"/>
          </p:nvPr>
        </p:nvSpPr>
        <p:spPr/>
        <p:txBody>
          <a:bodyPr/>
          <a:lstStyle/>
          <a:p>
            <a:fld id="{1F276FA0-2BB4-4893-9950-15A4E3E59338}" type="slidenum">
              <a:rPr lang="en-NZ" smtClean="0"/>
              <a:t>13</a:t>
            </a:fld>
            <a:endParaRPr lang="en-NZ"/>
          </a:p>
        </p:txBody>
      </p:sp>
    </p:spTree>
    <p:extLst>
      <p:ext uri="{BB962C8B-B14F-4D97-AF65-F5344CB8AC3E}">
        <p14:creationId xmlns:p14="http://schemas.microsoft.com/office/powerpoint/2010/main" val="1223677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2530B-41F3-35FA-621B-B0D458DF76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65ACA8-9A0C-3DAF-71F1-28AD5D25A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87B5D0-0059-A50A-4E16-40C969C33B2D}"/>
              </a:ext>
            </a:extLst>
          </p:cNvPr>
          <p:cNvSpPr>
            <a:spLocks noGrp="1"/>
          </p:cNvSpPr>
          <p:nvPr>
            <p:ph type="body" idx="1"/>
          </p:nvPr>
        </p:nvSpPr>
        <p:spPr/>
        <p:txBody>
          <a:bodyPr/>
          <a:lstStyle/>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Like existing interests, the Title Diagram must depict the geometrical relationship between all new non-primary parcels and their related primary parcel.</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To ensure reproducibility of the extent of all non-primary parcels the Title Diagram must depict all dimensions.  On the premise that the bearings and distances must have been captured to portray the shape, do you think there might be a risk if they were not depicted on the diagram?  Who is the plan, especially the title plan, for?</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One of the key elements for the schedule/memorandum is the correct heading.  If the TA certificates are not yet attached to the dataset then it is impossible to tell whether there are any conditional easements that need to be included in a memorandum, unless it is reported.  If there is a section 223 certificate that confirms it is subject to the granting of easements, but there is no memorandum of easements, then LINZ should ask the question whether the certificate is wrong or the memorandum is missing.  It is arguable whether this is survey related, however it does ensure the depositing of the dataset is not tripped up later.</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Of course having all the key ingredients of the schedule/memorandum and that the identifiers match the appropriate parcels is another component to ensure your datasets are fit for purpose.</a:t>
            </a:r>
          </a:p>
        </p:txBody>
      </p:sp>
      <p:sp>
        <p:nvSpPr>
          <p:cNvPr id="4" name="Slide Number Placeholder 3">
            <a:extLst>
              <a:ext uri="{FF2B5EF4-FFF2-40B4-BE49-F238E27FC236}">
                <a16:creationId xmlns:a16="http://schemas.microsoft.com/office/drawing/2014/main" id="{B5DD94AF-2039-53A6-80A5-A905F701C41A}"/>
              </a:ext>
            </a:extLst>
          </p:cNvPr>
          <p:cNvSpPr>
            <a:spLocks noGrp="1"/>
          </p:cNvSpPr>
          <p:nvPr>
            <p:ph type="sldNum" sz="quarter" idx="5"/>
          </p:nvPr>
        </p:nvSpPr>
        <p:spPr/>
        <p:txBody>
          <a:bodyPr/>
          <a:lstStyle/>
          <a:p>
            <a:fld id="{1F276FA0-2BB4-4893-9950-15A4E3E59338}" type="slidenum">
              <a:rPr lang="en-NZ" smtClean="0"/>
              <a:t>14</a:t>
            </a:fld>
            <a:endParaRPr lang="en-NZ"/>
          </a:p>
        </p:txBody>
      </p:sp>
    </p:spTree>
    <p:extLst>
      <p:ext uri="{BB962C8B-B14F-4D97-AF65-F5344CB8AC3E}">
        <p14:creationId xmlns:p14="http://schemas.microsoft.com/office/powerpoint/2010/main" val="3486699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ct val="30000"/>
              </a:spcBef>
              <a:spcAft>
                <a:spcPct val="0"/>
              </a:spcAft>
              <a:buClrTx/>
              <a:buSzTx/>
              <a:buFontTx/>
              <a:buNone/>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Slide Number Placeholder 3"/>
          <p:cNvSpPr>
            <a:spLocks noGrp="1"/>
          </p:cNvSpPr>
          <p:nvPr>
            <p:ph type="sldNum" sz="quarter" idx="5"/>
          </p:nvPr>
        </p:nvSpPr>
        <p:spPr/>
        <p:txBody>
          <a:bodyPr/>
          <a:lstStyle/>
          <a:p>
            <a:fld id="{1F276FA0-2BB4-4893-9950-15A4E3E59338}" type="slidenum">
              <a:rPr lang="en-NZ" smtClean="0"/>
              <a:t>15</a:t>
            </a:fld>
            <a:endParaRPr lang="en-NZ"/>
          </a:p>
        </p:txBody>
      </p:sp>
    </p:spTree>
    <p:extLst>
      <p:ext uri="{BB962C8B-B14F-4D97-AF65-F5344CB8AC3E}">
        <p14:creationId xmlns:p14="http://schemas.microsoft.com/office/powerpoint/2010/main" val="2197940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CCB68-4500-95E2-1561-3188CEBD9F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8CA02F-5AC2-4617-B309-79218330DD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5B8DD9-6F92-9A8A-8F5B-170A14A109EF}"/>
              </a:ext>
            </a:extLst>
          </p:cNvPr>
          <p:cNvSpPr>
            <a:spLocks noGrp="1"/>
          </p:cNvSpPr>
          <p:nvPr>
            <p:ph type="body" idx="1"/>
          </p:nvPr>
        </p:nvSpPr>
        <p:spPr/>
        <p:txBody>
          <a:bodyPr/>
          <a:lstStyle/>
          <a:p>
            <a:pPr marL="457200" marR="0" lvl="1" indent="0" algn="l" defTabSz="914400" rtl="0" eaLnBrk="1" fontAlgn="base" latinLnBrk="0" hangingPunct="1">
              <a:lnSpc>
                <a:spcPct val="100000"/>
              </a:lnSpc>
              <a:spcBef>
                <a:spcPct val="30000"/>
              </a:spcBef>
              <a:spcAft>
                <a:spcPct val="0"/>
              </a:spcAft>
              <a:buClrTx/>
              <a:buSzTx/>
              <a:buFontTx/>
              <a:buNone/>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One of the benefits of the concept of digital visualisation is that there won’t be survey or title diagrams to check.  This however isn’t a session to consider the pros and cons of digital visualisation.  While the survey and title diagrams are the method of displaying the data for many users, it is critical they are fit for purpose.</a:t>
            </a:r>
          </a:p>
          <a:p>
            <a:pPr marL="457200" marR="0" lvl="1" indent="0" algn="l" defTabSz="914400" rtl="0" eaLnBrk="1" fontAlgn="base" latinLnBrk="0" hangingPunct="1">
              <a:lnSpc>
                <a:spcPct val="100000"/>
              </a:lnSpc>
              <a:spcBef>
                <a:spcPct val="30000"/>
              </a:spcBef>
              <a:spcAft>
                <a:spcPct val="0"/>
              </a:spcAft>
              <a:buClrTx/>
              <a:buSzTx/>
              <a:buFontTx/>
              <a:buNone/>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The corner stone of the survey diagram is that it’s clear and unambiguous.  This can include ensuring there is no conflict between sheets.</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If there is any user added text then it must be clear and correct, for example, total distances between marks.</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Mark names must be correct. While this is checked on the survey diagram it is really a capture check.</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Line styles and mark symbology must be correct.  This is also a capture check.</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Disturbed or renewed mark attributes – another capture check.</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Road and railway names are a context requirement.  It is probably a historical requirement that could be argued is less meaningful than it once was.  I still recommend that it makes your QA process.</a:t>
            </a:r>
          </a:p>
        </p:txBody>
      </p:sp>
      <p:sp>
        <p:nvSpPr>
          <p:cNvPr id="4" name="Slide Number Placeholder 3">
            <a:extLst>
              <a:ext uri="{FF2B5EF4-FFF2-40B4-BE49-F238E27FC236}">
                <a16:creationId xmlns:a16="http://schemas.microsoft.com/office/drawing/2014/main" id="{BC4F3725-3D93-4A2C-34CB-E0779EB8AAF1}"/>
              </a:ext>
            </a:extLst>
          </p:cNvPr>
          <p:cNvSpPr>
            <a:spLocks noGrp="1"/>
          </p:cNvSpPr>
          <p:nvPr>
            <p:ph type="sldNum" sz="quarter" idx="5"/>
          </p:nvPr>
        </p:nvSpPr>
        <p:spPr/>
        <p:txBody>
          <a:bodyPr/>
          <a:lstStyle/>
          <a:p>
            <a:fld id="{1F276FA0-2BB4-4893-9950-15A4E3E59338}" type="slidenum">
              <a:rPr lang="en-NZ" smtClean="0"/>
              <a:t>16</a:t>
            </a:fld>
            <a:endParaRPr lang="en-NZ"/>
          </a:p>
        </p:txBody>
      </p:sp>
    </p:spTree>
    <p:extLst>
      <p:ext uri="{BB962C8B-B14F-4D97-AF65-F5344CB8AC3E}">
        <p14:creationId xmlns:p14="http://schemas.microsoft.com/office/powerpoint/2010/main" val="2188577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E4DA2-5EEE-23E2-D1A8-90576B0182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B8FC81-E169-9F5B-631F-E8444AB52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DCFA9-272D-9768-C14F-52450D7F0C7A}"/>
              </a:ext>
            </a:extLst>
          </p:cNvPr>
          <p:cNvSpPr>
            <a:spLocks noGrp="1"/>
          </p:cNvSpPr>
          <p:nvPr>
            <p:ph type="body" idx="1"/>
          </p:nvPr>
        </p:nvSpPr>
        <p:spPr/>
        <p:txBody>
          <a:bodyPr/>
          <a:lstStyle/>
          <a:p>
            <a:pPr marL="457200" marR="0" lvl="1" indent="0" algn="l" defTabSz="914400" rtl="0" eaLnBrk="1" fontAlgn="base" latinLnBrk="0" hangingPunct="1">
              <a:lnSpc>
                <a:spcPct val="100000"/>
              </a:lnSpc>
              <a:spcBef>
                <a:spcPct val="30000"/>
              </a:spcBef>
              <a:spcAft>
                <a:spcPct val="0"/>
              </a:spcAft>
              <a:buClrTx/>
              <a:buSzTx/>
              <a:buFontTx/>
              <a:buNone/>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The title diagram is the primary tool to support the issuing of title therefore it has the most items that need to be checked.  Because of this I’m going to vary what we’re doing and go straight to my recommendation of what you should be checking.</a:t>
            </a:r>
          </a:p>
          <a:p>
            <a:pPr marL="457200" marR="0" lvl="1" indent="0" algn="l" defTabSz="914400" rtl="0" eaLnBrk="1" fontAlgn="base" latinLnBrk="0" hangingPunct="1">
              <a:lnSpc>
                <a:spcPct val="100000"/>
              </a:lnSpc>
              <a:spcBef>
                <a:spcPct val="30000"/>
              </a:spcBef>
              <a:spcAft>
                <a:spcPct val="0"/>
              </a:spcAft>
              <a:buClrTx/>
              <a:buSzTx/>
              <a:buFontTx/>
              <a:buNone/>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Some of the checks, particularly those relating to easements and other non-primary parcels, are included in other areas as well.  The reason for the repetition is that the Title Diagram becomes a tool to check the capture and depiction.</a:t>
            </a:r>
          </a:p>
        </p:txBody>
      </p:sp>
      <p:sp>
        <p:nvSpPr>
          <p:cNvPr id="4" name="Slide Number Placeholder 3">
            <a:extLst>
              <a:ext uri="{FF2B5EF4-FFF2-40B4-BE49-F238E27FC236}">
                <a16:creationId xmlns:a16="http://schemas.microsoft.com/office/drawing/2014/main" id="{6C2EEFFF-4FD4-0E7E-5DE3-2375C57AEFC3}"/>
              </a:ext>
            </a:extLst>
          </p:cNvPr>
          <p:cNvSpPr>
            <a:spLocks noGrp="1"/>
          </p:cNvSpPr>
          <p:nvPr>
            <p:ph type="sldNum" sz="quarter" idx="5"/>
          </p:nvPr>
        </p:nvSpPr>
        <p:spPr/>
        <p:txBody>
          <a:bodyPr/>
          <a:lstStyle/>
          <a:p>
            <a:fld id="{1F276FA0-2BB4-4893-9950-15A4E3E59338}" type="slidenum">
              <a:rPr lang="en-NZ" smtClean="0"/>
              <a:t>17</a:t>
            </a:fld>
            <a:endParaRPr lang="en-NZ"/>
          </a:p>
        </p:txBody>
      </p:sp>
    </p:spTree>
    <p:extLst>
      <p:ext uri="{BB962C8B-B14F-4D97-AF65-F5344CB8AC3E}">
        <p14:creationId xmlns:p14="http://schemas.microsoft.com/office/powerpoint/2010/main" val="2728232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60811-C472-4107-58AB-78271D8295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8877F7-6D29-D971-BF86-648949CC40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7E5CED-FD44-56D3-92E1-D97F58785FC6}"/>
              </a:ext>
            </a:extLst>
          </p:cNvPr>
          <p:cNvSpPr>
            <a:spLocks noGrp="1"/>
          </p:cNvSpPr>
          <p:nvPr>
            <p:ph type="body" idx="1"/>
          </p:nvPr>
        </p:nvSpPr>
        <p:spPr/>
        <p:txBody>
          <a:bodyPr/>
          <a:lstStyle/>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Similar to the Survey Diagram the Title Diagram is a tool to depict the data therefore it is critical that it’s clear and unambiguous.</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Again, similarly to the Survey Diagram, ensure any user added text is correct.  Particularly total distance where the total length is not captured.</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Although arguably the names of road and railway are to give context to the location, they are Rule requirements and should be correct.</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In the early days of Landonline, those of you who were around would recall that diagrams attached to titles would often comprise all sheets of the Title Diagram.  This created ambiguity with the owner of a parcel who only wanted to visualise the extent of their parcel.  To assist the Registrar-General of Land to provide meaningful information it is important that every parcel is shown in its entirety on at least one sheet.</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Bearings and distances, or applicable arc dimensions, must be shown for every boundary.  </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To avoid clutter, adopted bearings and distances for existing non-primary parcels are not required to be depicted, however an annotation of the source dataset number is required.</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Slide Number Placeholder 3">
            <a:extLst>
              <a:ext uri="{FF2B5EF4-FFF2-40B4-BE49-F238E27FC236}">
                <a16:creationId xmlns:a16="http://schemas.microsoft.com/office/drawing/2014/main" id="{0FB3D735-6D3D-8D93-FCD1-D49BC8DFC3BC}"/>
              </a:ext>
            </a:extLst>
          </p:cNvPr>
          <p:cNvSpPr>
            <a:spLocks noGrp="1"/>
          </p:cNvSpPr>
          <p:nvPr>
            <p:ph type="sldNum" sz="quarter" idx="5"/>
          </p:nvPr>
        </p:nvSpPr>
        <p:spPr/>
        <p:txBody>
          <a:bodyPr/>
          <a:lstStyle/>
          <a:p>
            <a:fld id="{1F276FA0-2BB4-4893-9950-15A4E3E59338}" type="slidenum">
              <a:rPr lang="en-NZ" smtClean="0"/>
              <a:t>18</a:t>
            </a:fld>
            <a:endParaRPr lang="en-NZ"/>
          </a:p>
        </p:txBody>
      </p:sp>
    </p:spTree>
    <p:extLst>
      <p:ext uri="{BB962C8B-B14F-4D97-AF65-F5344CB8AC3E}">
        <p14:creationId xmlns:p14="http://schemas.microsoft.com/office/powerpoint/2010/main" val="1031840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C1E54-45D0-D5C7-AAB5-4DAAB3357F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46B6C6-2F3E-64CA-F3DF-E10FA48F7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0EF52F-9F90-D688-42C4-D4CB1C6E62E4}"/>
              </a:ext>
            </a:extLst>
          </p:cNvPr>
          <p:cNvSpPr>
            <a:spLocks noGrp="1"/>
          </p:cNvSpPr>
          <p:nvPr>
            <p:ph type="body" idx="1"/>
          </p:nvPr>
        </p:nvSpPr>
        <p:spPr/>
        <p:txBody>
          <a:bodyPr/>
          <a:lstStyle/>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Now we come to one of those items that I have also covered in another area, however, compliance is most easily assessed on the Title Diagram.  That is ensuring the spatial relationship between a non-primary parcel and its primary parcel is clear and correct.</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Vesting is an aspect of a dataset where the transfer of ownership is given effect to automatically – by a statutory authority - on the deposit of a Land Transfer plan.  It is therefore critical that the appropriate notation is included on the Title Diagram and that it matches the captured parcel intent.</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A relatively frequently encountered area of non-compliance is the absence of a secondary purpose for a Local Purpose or Government Purpose reserve.  Sometimes this may occur because a resource consent decision hasn’t provided a secondary purpose, either because they forgot or weren’t aware they had to.  If you are missing a secondary purpose when the decision is issued, then that is the time to query it.</a:t>
            </a:r>
          </a:p>
        </p:txBody>
      </p:sp>
      <p:sp>
        <p:nvSpPr>
          <p:cNvPr id="4" name="Slide Number Placeholder 3">
            <a:extLst>
              <a:ext uri="{FF2B5EF4-FFF2-40B4-BE49-F238E27FC236}">
                <a16:creationId xmlns:a16="http://schemas.microsoft.com/office/drawing/2014/main" id="{A53B18EC-EEA9-D9A2-D481-83369883507C}"/>
              </a:ext>
            </a:extLst>
          </p:cNvPr>
          <p:cNvSpPr>
            <a:spLocks noGrp="1"/>
          </p:cNvSpPr>
          <p:nvPr>
            <p:ph type="sldNum" sz="quarter" idx="5"/>
          </p:nvPr>
        </p:nvSpPr>
        <p:spPr/>
        <p:txBody>
          <a:bodyPr/>
          <a:lstStyle/>
          <a:p>
            <a:fld id="{1F276FA0-2BB4-4893-9950-15A4E3E59338}" type="slidenum">
              <a:rPr lang="en-NZ" smtClean="0"/>
              <a:t>19</a:t>
            </a:fld>
            <a:endParaRPr lang="en-NZ"/>
          </a:p>
        </p:txBody>
      </p:sp>
    </p:spTree>
    <p:extLst>
      <p:ext uri="{BB962C8B-B14F-4D97-AF65-F5344CB8AC3E}">
        <p14:creationId xmlns:p14="http://schemas.microsoft.com/office/powerpoint/2010/main" val="113664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u="none" strike="noStrike" baseline="0" dirty="0">
                <a:solidFill>
                  <a:srgbClr val="525253"/>
                </a:solidFill>
                <a:latin typeface="Segoe UI" panose="020B0502040204020203" pitchFamily="34" charset="0"/>
              </a:rPr>
              <a:t>This compliance strategy is primarily focused on supporting the LINZ strategic outcome, “We are a trusted regulator, delivering fair and transparent regulatory systems”. The strategy will support this strategic outcome by: </a:t>
            </a:r>
          </a:p>
          <a:p>
            <a:endParaRPr lang="en-NZ" sz="1200" b="0" i="0" u="none" strike="noStrike" baseline="0" dirty="0">
              <a:solidFill>
                <a:srgbClr val="525253"/>
              </a:solidFill>
              <a:latin typeface="Segoe UI" panose="020B0502040204020203" pitchFamily="34" charset="0"/>
            </a:endParaRPr>
          </a:p>
          <a:p>
            <a:r>
              <a:rPr lang="en-NZ" sz="1200" b="0" i="0" u="none" strike="noStrike" baseline="0" dirty="0">
                <a:solidFill>
                  <a:srgbClr val="227B8E"/>
                </a:solidFill>
                <a:latin typeface="Segoe UI" panose="020B0502040204020203" pitchFamily="34" charset="0"/>
              </a:rPr>
              <a:t>• </a:t>
            </a:r>
            <a:r>
              <a:rPr lang="en-NZ" sz="1200" b="0" i="0" u="none" strike="noStrike" baseline="0" dirty="0">
                <a:solidFill>
                  <a:srgbClr val="525253"/>
                </a:solidFill>
                <a:latin typeface="Segoe UI" panose="020B0502040204020203" pitchFamily="34" charset="0"/>
              </a:rPr>
              <a:t>providing clarity to our customers and across the organisation on our approach to compliance and how that approach supports our strategic intentions </a:t>
            </a:r>
          </a:p>
          <a:p>
            <a:r>
              <a:rPr lang="en-NZ" sz="1200" b="0" i="0" u="none" strike="noStrike" baseline="0" dirty="0">
                <a:solidFill>
                  <a:srgbClr val="227B8E"/>
                </a:solidFill>
                <a:latin typeface="Segoe UI" panose="020B0502040204020203" pitchFamily="34" charset="0"/>
              </a:rPr>
              <a:t>• </a:t>
            </a:r>
            <a:r>
              <a:rPr lang="en-NZ" sz="1200" b="0" i="0" u="none" strike="noStrike" baseline="0" dirty="0">
                <a:solidFill>
                  <a:srgbClr val="525253"/>
                </a:solidFill>
                <a:latin typeface="Segoe UI" panose="020B0502040204020203" pitchFamily="34" charset="0"/>
              </a:rPr>
              <a:t>laying the foundations for a sustainable and enduring framework for the effective delivery of compliance activities into the future </a:t>
            </a:r>
          </a:p>
          <a:p>
            <a:r>
              <a:rPr lang="en-NZ" sz="1200" b="0" i="0" u="none" strike="noStrike" baseline="0" dirty="0">
                <a:solidFill>
                  <a:srgbClr val="227B8E"/>
                </a:solidFill>
                <a:latin typeface="Segoe UI" panose="020B0502040204020203" pitchFamily="34" charset="0"/>
              </a:rPr>
              <a:t>• </a:t>
            </a:r>
            <a:r>
              <a:rPr lang="en-NZ" sz="1200" b="0" i="0" u="none" strike="noStrike" baseline="0" dirty="0">
                <a:solidFill>
                  <a:srgbClr val="525253"/>
                </a:solidFill>
                <a:latin typeface="Segoe UI" panose="020B0502040204020203" pitchFamily="34" charset="0"/>
              </a:rPr>
              <a:t>helping customers understand the outcomes our regulatory systems are expected to deliver, and the risks to those outcomes managed through our compliance activities </a:t>
            </a:r>
          </a:p>
          <a:p>
            <a:r>
              <a:rPr lang="en-NZ" sz="1200" b="0" i="0" u="none" strike="noStrike" baseline="0" dirty="0">
                <a:solidFill>
                  <a:srgbClr val="227B8E"/>
                </a:solidFill>
                <a:latin typeface="Segoe UI" panose="020B0502040204020203" pitchFamily="34" charset="0"/>
              </a:rPr>
              <a:t>• </a:t>
            </a:r>
            <a:r>
              <a:rPr lang="en-NZ" sz="1200" b="0" i="0" u="none" strike="noStrike" baseline="0" dirty="0">
                <a:solidFill>
                  <a:srgbClr val="525253"/>
                </a:solidFill>
                <a:latin typeface="Segoe UI" panose="020B0502040204020203" pitchFamily="34" charset="0"/>
              </a:rPr>
              <a:t>assisting regulated parties to comply with their obligations </a:t>
            </a:r>
          </a:p>
          <a:p>
            <a:r>
              <a:rPr lang="en-NZ" sz="1200" b="0" i="0" u="none" strike="noStrike" baseline="0" dirty="0">
                <a:solidFill>
                  <a:srgbClr val="227B8E"/>
                </a:solidFill>
                <a:latin typeface="Segoe UI" panose="020B0502040204020203" pitchFamily="34" charset="0"/>
              </a:rPr>
              <a:t>• </a:t>
            </a:r>
            <a:r>
              <a:rPr lang="en-NZ" sz="1200" b="0" i="0" u="none" strike="noStrike" baseline="0" dirty="0">
                <a:solidFill>
                  <a:srgbClr val="525253"/>
                </a:solidFill>
                <a:latin typeface="Segoe UI" panose="020B0502040204020203" pitchFamily="34" charset="0"/>
              </a:rPr>
              <a:t>ensuring our compliance activities and our responses to non-compliance are transparent, fair, and effective. </a:t>
            </a:r>
          </a:p>
          <a:p>
            <a:pPr marL="188550" indent="0">
              <a:buFont typeface="Courier New" panose="02070309020205020404" pitchFamily="49" charset="0"/>
              <a:buNone/>
            </a:pPr>
            <a:endParaRPr lang="en-NZ" dirty="0"/>
          </a:p>
        </p:txBody>
      </p:sp>
      <p:sp>
        <p:nvSpPr>
          <p:cNvPr id="4" name="Slide Number Placeholder 3"/>
          <p:cNvSpPr>
            <a:spLocks noGrp="1"/>
          </p:cNvSpPr>
          <p:nvPr>
            <p:ph type="sldNum" sz="quarter" idx="5"/>
          </p:nvPr>
        </p:nvSpPr>
        <p:spPr/>
        <p:txBody>
          <a:bodyPr/>
          <a:lstStyle/>
          <a:p>
            <a:fld id="{1F276FA0-2BB4-4893-9950-15A4E3E59338}" type="slidenum">
              <a:rPr lang="en-NZ" smtClean="0"/>
              <a:t>2</a:t>
            </a:fld>
            <a:endParaRPr lang="en-NZ"/>
          </a:p>
        </p:txBody>
      </p:sp>
    </p:spTree>
    <p:extLst>
      <p:ext uri="{BB962C8B-B14F-4D97-AF65-F5344CB8AC3E}">
        <p14:creationId xmlns:p14="http://schemas.microsoft.com/office/powerpoint/2010/main" val="2120486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99FFE-7CB0-AF75-2227-02E269ED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CAFE66-DE08-B3BF-191B-6AE776A0A2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11ADC7-D3E4-2857-3C07-E1E7525BF88D}"/>
              </a:ext>
            </a:extLst>
          </p:cNvPr>
          <p:cNvSpPr>
            <a:spLocks noGrp="1"/>
          </p:cNvSpPr>
          <p:nvPr>
            <p:ph type="body" idx="1"/>
          </p:nvPr>
        </p:nvSpPr>
        <p:spPr/>
        <p:txBody>
          <a:bodyPr/>
          <a:lstStyle/>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Estate boundaries are an important piece of information for both solicitors and our LINZ titles colleagues to ensure it is clear if a transfer of ownership is occurring and what existing interests are brought forward onto which new titles.</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We now close off with a couple of rarer examples:</a:t>
            </a:r>
          </a:p>
          <a:p>
            <a:pPr marL="1143000" marR="0" lvl="2" indent="-22860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a:p>
            <a:pPr marL="1143000" marR="0" lvl="2" indent="-22860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Depicting and labelling a territorial authority boundary, and</a:t>
            </a:r>
          </a:p>
          <a:p>
            <a:pPr marL="1143000" marR="0" lvl="2" indent="-22860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Ensuring a Part 4A memorial of the Conservation Act has been annotated.</a:t>
            </a:r>
          </a:p>
        </p:txBody>
      </p:sp>
      <p:sp>
        <p:nvSpPr>
          <p:cNvPr id="4" name="Slide Number Placeholder 3">
            <a:extLst>
              <a:ext uri="{FF2B5EF4-FFF2-40B4-BE49-F238E27FC236}">
                <a16:creationId xmlns:a16="http://schemas.microsoft.com/office/drawing/2014/main" id="{1C486FFF-D894-F278-EB5E-F5608C541FEB}"/>
              </a:ext>
            </a:extLst>
          </p:cNvPr>
          <p:cNvSpPr>
            <a:spLocks noGrp="1"/>
          </p:cNvSpPr>
          <p:nvPr>
            <p:ph type="sldNum" sz="quarter" idx="5"/>
          </p:nvPr>
        </p:nvSpPr>
        <p:spPr/>
        <p:txBody>
          <a:bodyPr/>
          <a:lstStyle/>
          <a:p>
            <a:fld id="{1F276FA0-2BB4-4893-9950-15A4E3E59338}" type="slidenum">
              <a:rPr lang="en-NZ" smtClean="0"/>
              <a:t>20</a:t>
            </a:fld>
            <a:endParaRPr lang="en-NZ"/>
          </a:p>
        </p:txBody>
      </p:sp>
    </p:spTree>
    <p:extLst>
      <p:ext uri="{BB962C8B-B14F-4D97-AF65-F5344CB8AC3E}">
        <p14:creationId xmlns:p14="http://schemas.microsoft.com/office/powerpoint/2010/main" val="2965327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F276FA0-2BB4-4893-9950-15A4E3E59338}" type="slidenum">
              <a:rPr lang="en-NZ" smtClean="0"/>
              <a:t>21</a:t>
            </a:fld>
            <a:endParaRPr lang="en-NZ"/>
          </a:p>
        </p:txBody>
      </p:sp>
    </p:spTree>
    <p:extLst>
      <p:ext uri="{BB962C8B-B14F-4D97-AF65-F5344CB8AC3E}">
        <p14:creationId xmlns:p14="http://schemas.microsoft.com/office/powerpoint/2010/main" val="2415326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5F05E-08CF-8149-F933-AF6A2B8DD9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B0E3F5-A174-B482-3F10-1B44BA43A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C26F62-D067-048C-5162-0C5AF9DF4913}"/>
              </a:ext>
            </a:extLst>
          </p:cNvPr>
          <p:cNvSpPr>
            <a:spLocks noGrp="1"/>
          </p:cNvSpPr>
          <p:nvPr>
            <p:ph type="body" idx="1"/>
          </p:nvPr>
        </p:nvSpPr>
        <p:spPr/>
        <p:txBody>
          <a:bodyPr/>
          <a:lstStyle/>
          <a:p>
            <a:pPr marL="457200" marR="0" lvl="1" indent="0" algn="l" defTabSz="914400" rtl="0" eaLnBrk="1" fontAlgn="base" latinLnBrk="0" hangingPunct="1">
              <a:lnSpc>
                <a:spcPct val="100000"/>
              </a:lnSpc>
              <a:spcBef>
                <a:spcPct val="30000"/>
              </a:spcBef>
              <a:spcAft>
                <a:spcPct val="0"/>
              </a:spcAft>
              <a:buClrTx/>
              <a:buSzTx/>
              <a:buFontTx/>
              <a:buNone/>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Slide Number Placeholder 3">
            <a:extLst>
              <a:ext uri="{FF2B5EF4-FFF2-40B4-BE49-F238E27FC236}">
                <a16:creationId xmlns:a16="http://schemas.microsoft.com/office/drawing/2014/main" id="{F8E77621-FDAA-7211-C234-0C100FEF4CA3}"/>
              </a:ext>
            </a:extLst>
          </p:cNvPr>
          <p:cNvSpPr>
            <a:spLocks noGrp="1"/>
          </p:cNvSpPr>
          <p:nvPr>
            <p:ph type="sldNum" sz="quarter" idx="5"/>
          </p:nvPr>
        </p:nvSpPr>
        <p:spPr/>
        <p:txBody>
          <a:bodyPr/>
          <a:lstStyle/>
          <a:p>
            <a:fld id="{1F276FA0-2BB4-4893-9950-15A4E3E59338}" type="slidenum">
              <a:rPr lang="en-NZ" smtClean="0"/>
              <a:t>22</a:t>
            </a:fld>
            <a:endParaRPr lang="en-NZ"/>
          </a:p>
        </p:txBody>
      </p:sp>
    </p:spTree>
    <p:extLst>
      <p:ext uri="{BB962C8B-B14F-4D97-AF65-F5344CB8AC3E}">
        <p14:creationId xmlns:p14="http://schemas.microsoft.com/office/powerpoint/2010/main" val="775981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F5ECE-F810-0213-8F2D-4C54E1C09C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FE292-DFA5-89C4-4458-3F1CCEA8A9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42805F-00F5-51D1-00C8-7AFC4EF6F80C}"/>
              </a:ext>
            </a:extLst>
          </p:cNvPr>
          <p:cNvSpPr>
            <a:spLocks noGrp="1"/>
          </p:cNvSpPr>
          <p:nvPr>
            <p:ph type="body" idx="1"/>
          </p:nvPr>
        </p:nvSpPr>
        <p:spPr/>
        <p:txBody>
          <a:bodyPr/>
          <a:lstStyle/>
          <a:p>
            <a:pPr marL="457200" marR="0" lvl="1" indent="0" algn="l" defTabSz="914400" rtl="0" eaLnBrk="1" fontAlgn="base" latinLnBrk="0" hangingPunct="1">
              <a:lnSpc>
                <a:spcPct val="100000"/>
              </a:lnSpc>
              <a:spcBef>
                <a:spcPct val="30000"/>
              </a:spcBef>
              <a:spcAft>
                <a:spcPct val="0"/>
              </a:spcAft>
              <a:buClrTx/>
              <a:buSzTx/>
              <a:buFontTx/>
              <a:buNone/>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For routine datasets it has been decided to rely on business rules to warn you that you’re not using the same bearing and distance recorded in Landonline.</a:t>
            </a:r>
          </a:p>
          <a:p>
            <a:pPr marL="457200" marR="0" lvl="1" indent="0" algn="l" defTabSz="914400" rtl="0" eaLnBrk="1" fontAlgn="base" latinLnBrk="0" hangingPunct="1">
              <a:lnSpc>
                <a:spcPct val="100000"/>
              </a:lnSpc>
              <a:spcBef>
                <a:spcPct val="30000"/>
              </a:spcBef>
              <a:spcAft>
                <a:spcPct val="0"/>
              </a:spcAft>
              <a:buClrTx/>
              <a:buSzTx/>
              <a:buFontTx/>
              <a:buNone/>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There are five potential warnings that will come up under the C683 code in the prevalidation report:</a:t>
            </a:r>
          </a:p>
          <a:p>
            <a:pPr marL="457200" marR="0" lvl="1" indent="0" algn="l" defTabSz="914400" rtl="0" eaLnBrk="1" fontAlgn="base" latinLnBrk="0" hangingPunct="1">
              <a:lnSpc>
                <a:spcPct val="100000"/>
              </a:lnSpc>
              <a:spcBef>
                <a:spcPct val="30000"/>
              </a:spcBef>
              <a:spcAft>
                <a:spcPct val="0"/>
              </a:spcAft>
              <a:buClrTx/>
              <a:buSzTx/>
              <a:buFontTx/>
              <a:buNone/>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a:p>
            <a:pPr marL="628650" marR="0" lvl="1" indent="-17145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C683(1): Listed adopted vectors </a:t>
            </a:r>
            <a:r>
              <a:rPr kumimoji="0" lang="en-NZ" altLang="en-US" sz="1200" b="1" i="0" u="none" strike="noStrike" kern="1200" cap="none" spc="0" normalizeH="0" baseline="0" noProof="0" dirty="0">
                <a:ln>
                  <a:noFill/>
                </a:ln>
                <a:solidFill>
                  <a:srgbClr val="000000"/>
                </a:solidFill>
                <a:effectLst/>
                <a:uLnTx/>
                <a:uFillTx/>
                <a:latin typeface="Arial" charset="0"/>
                <a:ea typeface="+mn-ea"/>
                <a:cs typeface="+mn-cs"/>
              </a:rPr>
              <a:t>bearings</a:t>
            </a: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 don’t match Landonline</a:t>
            </a:r>
          </a:p>
          <a:p>
            <a:pPr marL="628650" marR="0" lvl="1" indent="-17145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C683(2): Listed adopted vectors </a:t>
            </a:r>
            <a:r>
              <a:rPr kumimoji="0" lang="en-NZ" altLang="en-US" sz="1200" b="1" i="0" u="none" strike="noStrike" kern="1200" cap="none" spc="0" normalizeH="0" baseline="0" noProof="0" dirty="0">
                <a:ln>
                  <a:noFill/>
                </a:ln>
                <a:solidFill>
                  <a:srgbClr val="000000"/>
                </a:solidFill>
                <a:effectLst/>
                <a:uLnTx/>
                <a:uFillTx/>
                <a:latin typeface="Arial" charset="0"/>
                <a:ea typeface="+mn-ea"/>
                <a:cs typeface="+mn-cs"/>
              </a:rPr>
              <a:t>distances</a:t>
            </a: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 don’t match Landonline</a:t>
            </a:r>
          </a:p>
          <a:p>
            <a:pPr marL="628650" marR="0" lvl="1" indent="-17145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C683(3): Listed adopted arcs have </a:t>
            </a:r>
            <a:r>
              <a:rPr kumimoji="0" lang="en-NZ" altLang="en-US" sz="1200" b="1" i="0" u="none" strike="noStrike" kern="1200" cap="none" spc="0" normalizeH="0" baseline="0" noProof="0" dirty="0">
                <a:ln>
                  <a:noFill/>
                </a:ln>
                <a:solidFill>
                  <a:srgbClr val="000000"/>
                </a:solidFill>
                <a:effectLst/>
                <a:uLnTx/>
                <a:uFillTx/>
                <a:latin typeface="Arial" charset="0"/>
                <a:ea typeface="+mn-ea"/>
                <a:cs typeface="+mn-cs"/>
              </a:rPr>
              <a:t>radii</a:t>
            </a: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 that don’t match Landonline</a:t>
            </a:r>
          </a:p>
          <a:p>
            <a:pPr marL="628650" marR="0" lvl="1" indent="-17145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C683(4): Listed adopted arcs have </a:t>
            </a:r>
            <a:r>
              <a:rPr kumimoji="0" lang="en-NZ" altLang="en-US" sz="1200" b="1" i="0" u="none" strike="noStrike" kern="1200" cap="none" spc="0" normalizeH="0" baseline="0" noProof="0" dirty="0">
                <a:ln>
                  <a:noFill/>
                </a:ln>
                <a:solidFill>
                  <a:srgbClr val="000000"/>
                </a:solidFill>
                <a:effectLst/>
                <a:uLnTx/>
                <a:uFillTx/>
                <a:latin typeface="Arial" charset="0"/>
                <a:ea typeface="+mn-ea"/>
                <a:cs typeface="+mn-cs"/>
              </a:rPr>
              <a:t>chord bearings</a:t>
            </a: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 that don’t match Landonline</a:t>
            </a:r>
          </a:p>
          <a:p>
            <a:pPr marL="628650" marR="0" lvl="1" indent="-17145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C683(5): Untested vectors that aren’t already captured in Landonline</a:t>
            </a:r>
          </a:p>
          <a:p>
            <a:pPr marL="457200" marR="0" lvl="1" indent="0" algn="l" defTabSz="914400" rtl="0" eaLnBrk="1" fontAlgn="base" latinLnBrk="0" hangingPunct="1">
              <a:lnSpc>
                <a:spcPct val="100000"/>
              </a:lnSpc>
              <a:spcBef>
                <a:spcPct val="30000"/>
              </a:spcBef>
              <a:spcAft>
                <a:spcPct val="0"/>
              </a:spcAft>
              <a:buClrTx/>
              <a:buSzTx/>
              <a:buFontTx/>
              <a:buNone/>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The first two may give false failures if one component of the vector is adopted and the other is measured or calculated.  These ones are worth checking even if it’s to report that they are false failures.  The false failures will also be picked up in C445(1) or (2), or C455(1) or (2) – </a:t>
            </a:r>
            <a:r>
              <a:rPr kumimoji="0" lang="en-NZ" altLang="en-US" sz="1200" b="1" i="0" u="none" strike="noStrike" kern="1200" cap="none" spc="0" normalizeH="0" baseline="0" noProof="0" dirty="0">
                <a:ln>
                  <a:noFill/>
                </a:ln>
                <a:solidFill>
                  <a:srgbClr val="000000"/>
                </a:solidFill>
                <a:effectLst/>
                <a:uLnTx/>
                <a:uFillTx/>
                <a:latin typeface="Arial" charset="0"/>
                <a:ea typeface="+mn-ea"/>
                <a:cs typeface="+mn-cs"/>
              </a:rPr>
              <a:t>so check those failures first</a:t>
            </a: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a:t>
            </a:r>
          </a:p>
          <a:p>
            <a:pPr marL="457200" marR="0" lvl="1" indent="0" algn="l" defTabSz="914400" rtl="0" eaLnBrk="1" fontAlgn="base" latinLnBrk="0" hangingPunct="1">
              <a:lnSpc>
                <a:spcPct val="100000"/>
              </a:lnSpc>
              <a:spcBef>
                <a:spcPct val="30000"/>
              </a:spcBef>
              <a:spcAft>
                <a:spcPct val="0"/>
              </a:spcAft>
              <a:buClrTx/>
              <a:buSzTx/>
              <a:buFontTx/>
              <a:buNone/>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tabLst/>
              <a:defRPr/>
            </a:pPr>
            <a:endParaRPr kumimoji="0" lang="en-NZ" altLang="en-US" sz="1200" b="0" i="0" u="none" strike="noStrike" kern="1200" cap="none" spc="0" normalizeH="0" baseline="0" noProof="0" dirty="0">
              <a:ln>
                <a:noFill/>
              </a:ln>
              <a:solidFill>
                <a:srgbClr val="000000"/>
              </a:solidFill>
              <a:effectLst/>
              <a:uLnTx/>
              <a:uFillTx/>
              <a:latin typeface="Arial" charset="0"/>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kumimoji="0" lang="en-NZ" altLang="en-US" sz="1200" b="0" i="0" u="none" strike="noStrike" kern="1200" cap="none" spc="0" normalizeH="0" baseline="0" noProof="0" dirty="0">
                <a:ln>
                  <a:noFill/>
                </a:ln>
                <a:solidFill>
                  <a:srgbClr val="000000"/>
                </a:solidFill>
                <a:effectLst/>
                <a:uLnTx/>
                <a:uFillTx/>
                <a:latin typeface="Arial" charset="0"/>
                <a:ea typeface="+mn-ea"/>
                <a:cs typeface="+mn-cs"/>
              </a:rPr>
              <a:t>If the accuracy requirements of the Cadastral Survey Rules are flagged either by the Internal or Network Adjustments, in the pre-validation report, then investigations into adoptions may also be helpful.</a:t>
            </a:r>
          </a:p>
        </p:txBody>
      </p:sp>
      <p:sp>
        <p:nvSpPr>
          <p:cNvPr id="4" name="Slide Number Placeholder 3">
            <a:extLst>
              <a:ext uri="{FF2B5EF4-FFF2-40B4-BE49-F238E27FC236}">
                <a16:creationId xmlns:a16="http://schemas.microsoft.com/office/drawing/2014/main" id="{11F618CC-B2A2-ABF1-37EC-6069E288C086}"/>
              </a:ext>
            </a:extLst>
          </p:cNvPr>
          <p:cNvSpPr>
            <a:spLocks noGrp="1"/>
          </p:cNvSpPr>
          <p:nvPr>
            <p:ph type="sldNum" sz="quarter" idx="5"/>
          </p:nvPr>
        </p:nvSpPr>
        <p:spPr/>
        <p:txBody>
          <a:bodyPr/>
          <a:lstStyle/>
          <a:p>
            <a:fld id="{1F276FA0-2BB4-4893-9950-15A4E3E59338}" type="slidenum">
              <a:rPr lang="en-NZ" smtClean="0"/>
              <a:t>23</a:t>
            </a:fld>
            <a:endParaRPr lang="en-NZ"/>
          </a:p>
        </p:txBody>
      </p:sp>
    </p:spTree>
    <p:extLst>
      <p:ext uri="{BB962C8B-B14F-4D97-AF65-F5344CB8AC3E}">
        <p14:creationId xmlns:p14="http://schemas.microsoft.com/office/powerpoint/2010/main" val="719939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Arial" charset="0"/>
                <a:ea typeface="+mn-ea"/>
                <a:cs typeface="+mn-cs"/>
              </a:rPr>
              <a:t>Captured marks that are already represented in Landonline must be associated to the existing Landonline mark where they have been proven reliable on the survey. This association is called linking.  Linking is required so that the business rules of Landonline run correctly.</a:t>
            </a:r>
          </a:p>
          <a:p>
            <a:pPr marL="0" lvl="0" indent="0">
              <a:buFont typeface="Courier New" panose="02070309020205020404" pitchFamily="49" charset="0"/>
              <a:buNone/>
            </a:pPr>
            <a:endParaRPr lang="en-NZ" dirty="0"/>
          </a:p>
          <a:p>
            <a:pPr marL="0" lvl="0" indent="0">
              <a:buFont typeface="Courier New" panose="02070309020205020404" pitchFamily="49" charset="0"/>
              <a:buNone/>
            </a:pPr>
            <a:r>
              <a:rPr lang="en-NZ" dirty="0"/>
              <a:t>Field information is a record of observations taken in the field and associated with the survey. This can be either in a hand written form with diagrams or as a print out from the surveyors equipment.  In theory it is the original record of the survey as drawn in the field at the time of survey. Thus it has greater evidential value than a subsequent depiction of the record in say a traverse sheet or plan diagram in which mistakes could have occurred in reproducing it.</a:t>
            </a:r>
          </a:p>
        </p:txBody>
      </p:sp>
      <p:sp>
        <p:nvSpPr>
          <p:cNvPr id="4" name="Slide Number Placeholder 3"/>
          <p:cNvSpPr>
            <a:spLocks noGrp="1"/>
          </p:cNvSpPr>
          <p:nvPr>
            <p:ph type="sldNum" sz="quarter" idx="5"/>
          </p:nvPr>
        </p:nvSpPr>
        <p:spPr/>
        <p:txBody>
          <a:bodyPr/>
          <a:lstStyle/>
          <a:p>
            <a:fld id="{1F276FA0-2BB4-4893-9950-15A4E3E59338}" type="slidenum">
              <a:rPr lang="en-NZ" smtClean="0"/>
              <a:t>24</a:t>
            </a:fld>
            <a:endParaRPr lang="en-NZ"/>
          </a:p>
        </p:txBody>
      </p:sp>
    </p:spTree>
    <p:extLst>
      <p:ext uri="{BB962C8B-B14F-4D97-AF65-F5344CB8AC3E}">
        <p14:creationId xmlns:p14="http://schemas.microsoft.com/office/powerpoint/2010/main" val="1532054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18019-4A4B-D844-1301-3D24AEA6F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873E2B-B628-C35C-3315-9207978B50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1641AD-AF31-F6BC-3D51-AF0FAA0B9814}"/>
              </a:ext>
            </a:extLst>
          </p:cNvPr>
          <p:cNvSpPr>
            <a:spLocks noGrp="1"/>
          </p:cNvSpPr>
          <p:nvPr>
            <p:ph type="body" idx="1"/>
          </p:nvPr>
        </p:nvSpPr>
        <p:spPr/>
        <p:txBody>
          <a:bodyPr/>
          <a:lstStyle/>
          <a:p>
            <a:pPr marL="0" lvl="0" indent="0">
              <a:buFont typeface="Courier New" panose="02070309020205020404" pitchFamily="49" charset="0"/>
              <a:buNone/>
            </a:pPr>
            <a:endParaRPr lang="en-NZ" dirty="0"/>
          </a:p>
        </p:txBody>
      </p:sp>
      <p:sp>
        <p:nvSpPr>
          <p:cNvPr id="4" name="Slide Number Placeholder 3">
            <a:extLst>
              <a:ext uri="{FF2B5EF4-FFF2-40B4-BE49-F238E27FC236}">
                <a16:creationId xmlns:a16="http://schemas.microsoft.com/office/drawing/2014/main" id="{379D1B16-3E9C-2863-D412-70059333E9FE}"/>
              </a:ext>
            </a:extLst>
          </p:cNvPr>
          <p:cNvSpPr>
            <a:spLocks noGrp="1"/>
          </p:cNvSpPr>
          <p:nvPr>
            <p:ph type="sldNum" sz="quarter" idx="5"/>
          </p:nvPr>
        </p:nvSpPr>
        <p:spPr/>
        <p:txBody>
          <a:bodyPr/>
          <a:lstStyle/>
          <a:p>
            <a:fld id="{1F276FA0-2BB4-4893-9950-15A4E3E59338}" type="slidenum">
              <a:rPr lang="en-NZ" smtClean="0"/>
              <a:t>25</a:t>
            </a:fld>
            <a:endParaRPr lang="en-NZ"/>
          </a:p>
        </p:txBody>
      </p:sp>
    </p:spTree>
    <p:extLst>
      <p:ext uri="{BB962C8B-B14F-4D97-AF65-F5344CB8AC3E}">
        <p14:creationId xmlns:p14="http://schemas.microsoft.com/office/powerpoint/2010/main" val="771843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t>The ultimate objective with this new strategy is to better support surveyors and solicitors to deliver services that comply with the rules and standards.</a:t>
            </a:r>
          </a:p>
          <a:p>
            <a:endParaRPr lang="en-NZ" sz="1200" dirty="0"/>
          </a:p>
          <a:p>
            <a:r>
              <a:rPr lang="en-NZ" sz="1200" dirty="0"/>
              <a:t>To achieve this you can expect to see some key shifts.</a:t>
            </a:r>
          </a:p>
          <a:p>
            <a:endParaRPr lang="en-NZ" sz="1200" dirty="0"/>
          </a:p>
          <a:p>
            <a:r>
              <a:rPr lang="en-NZ" sz="1200" b="0" i="0" u="none" strike="noStrike" baseline="0" dirty="0">
                <a:solidFill>
                  <a:srgbClr val="525253"/>
                </a:solidFill>
                <a:latin typeface="Segoe UI" panose="020B0502040204020203" pitchFamily="34" charset="0"/>
              </a:rPr>
              <a:t>FROM:	Focussing on identifying where customers have made errors</a:t>
            </a:r>
          </a:p>
          <a:p>
            <a:r>
              <a:rPr lang="en-NZ" sz="1200" b="0" i="0" u="none" strike="noStrike" baseline="0" dirty="0">
                <a:solidFill>
                  <a:srgbClr val="525253"/>
                </a:solidFill>
                <a:latin typeface="Segoe UI" panose="020B0502040204020203" pitchFamily="34" charset="0"/>
              </a:rPr>
              <a:t>TO:	Helping our customers get it right the first time </a:t>
            </a:r>
          </a:p>
          <a:p>
            <a:endParaRPr lang="en-NZ" sz="1200" b="0" i="0" u="none" strike="noStrike" baseline="0" dirty="0">
              <a:solidFill>
                <a:srgbClr val="525253"/>
              </a:solidFill>
              <a:latin typeface="Segoe UI" panose="020B0502040204020203" pitchFamily="34" charset="0"/>
            </a:endParaRPr>
          </a:p>
          <a:p>
            <a:r>
              <a:rPr lang="en-NZ" sz="1200" b="0" i="0" u="none" strike="noStrike" baseline="0" dirty="0">
                <a:solidFill>
                  <a:srgbClr val="525253"/>
                </a:solidFill>
                <a:latin typeface="Segoe UI" panose="020B0502040204020203" pitchFamily="34" charset="0"/>
              </a:rPr>
              <a:t>FROM:	Legacy systems and processes that are not always user-friendly or intuitive</a:t>
            </a:r>
          </a:p>
          <a:p>
            <a:r>
              <a:rPr lang="en-NZ" sz="1200" b="0" i="0" u="none" strike="noStrike" baseline="0" dirty="0">
                <a:solidFill>
                  <a:srgbClr val="525253"/>
                </a:solidFill>
                <a:latin typeface="Segoe UI" panose="020B0502040204020203" pitchFamily="34" charset="0"/>
              </a:rPr>
              <a:t>TO:	Extending our collaborative and customer-centric approach to service design</a:t>
            </a:r>
          </a:p>
          <a:p>
            <a:endParaRPr lang="en-NZ" sz="1200" b="0" i="0" u="none" strike="noStrike" baseline="0" dirty="0">
              <a:solidFill>
                <a:srgbClr val="525253"/>
              </a:solidFill>
              <a:latin typeface="Segoe UI" panose="020B0502040204020203" pitchFamily="34" charset="0"/>
            </a:endParaRPr>
          </a:p>
          <a:p>
            <a:r>
              <a:rPr lang="en-NZ" sz="1200" b="0" i="0" u="none" strike="noStrike" baseline="0" dirty="0">
                <a:solidFill>
                  <a:srgbClr val="525253"/>
                </a:solidFill>
                <a:latin typeface="Segoe UI" panose="020B0502040204020203" pitchFamily="34" charset="0"/>
              </a:rPr>
              <a:t>FROM:	Use of manual verification processes for non-automated transactions</a:t>
            </a:r>
          </a:p>
          <a:p>
            <a:r>
              <a:rPr lang="en-NZ" sz="1200" b="0" i="0" u="none" strike="noStrike" baseline="0" dirty="0">
                <a:solidFill>
                  <a:srgbClr val="525253"/>
                </a:solidFill>
                <a:latin typeface="Segoe UI" panose="020B0502040204020203" pitchFamily="34" charset="0"/>
              </a:rPr>
              <a:t>TO:	Using automation, digital validation tools, and transparent assessment processes to streamline the approval and registration process</a:t>
            </a:r>
          </a:p>
          <a:p>
            <a:endParaRPr lang="en-NZ" sz="1200" b="0" i="0" u="none" strike="noStrike" baseline="0" dirty="0">
              <a:solidFill>
                <a:srgbClr val="525253"/>
              </a:solidFill>
              <a:latin typeface="Segoe UI" panose="020B0502040204020203" pitchFamily="34" charset="0"/>
            </a:endParaRPr>
          </a:p>
          <a:p>
            <a:r>
              <a:rPr lang="en-NZ" sz="1200" b="0" i="0" u="none" strike="noStrike" baseline="0" dirty="0">
                <a:solidFill>
                  <a:srgbClr val="525253"/>
                </a:solidFill>
                <a:latin typeface="Segoe UI" panose="020B0502040204020203" pitchFamily="34" charset="0"/>
              </a:rPr>
              <a:t>FROM:	Processes that don’t incentivise first-time compliance</a:t>
            </a:r>
          </a:p>
          <a:p>
            <a:r>
              <a:rPr lang="en-NZ" sz="1200" b="0" i="0" u="none" strike="noStrike" baseline="0" dirty="0">
                <a:solidFill>
                  <a:srgbClr val="525253"/>
                </a:solidFill>
                <a:latin typeface="Segoe UI" panose="020B0502040204020203" pitchFamily="34" charset="0"/>
              </a:rPr>
              <a:t>TO:	Designing our processes to incentivise first-time compliance</a:t>
            </a:r>
          </a:p>
          <a:p>
            <a:endParaRPr lang="en-NZ" sz="1200" b="0" i="0" u="none" strike="noStrike" baseline="0" dirty="0">
              <a:solidFill>
                <a:srgbClr val="525253"/>
              </a:solidFill>
              <a:latin typeface="Segoe UI" panose="020B0502040204020203" pitchFamily="34" charset="0"/>
            </a:endParaRPr>
          </a:p>
          <a:p>
            <a:r>
              <a:rPr lang="en-NZ" sz="1200" b="0" i="0" u="none" strike="noStrike" baseline="0" dirty="0">
                <a:solidFill>
                  <a:srgbClr val="525253"/>
                </a:solidFill>
                <a:latin typeface="Segoe UI" panose="020B0502040204020203" pitchFamily="34" charset="0"/>
              </a:rPr>
              <a:t>FROM:	A risk tolerance that is inflexible and does not always recognise the professional responsibilities of lawyers and surveyors</a:t>
            </a:r>
          </a:p>
          <a:p>
            <a:r>
              <a:rPr lang="en-NZ" sz="1200" b="0" i="0" u="none" strike="noStrike" baseline="0" dirty="0">
                <a:solidFill>
                  <a:srgbClr val="525253"/>
                </a:solidFill>
                <a:latin typeface="Segoe UI" panose="020B0502040204020203" pitchFamily="34" charset="0"/>
              </a:rPr>
              <a:t>TO:	Taking a flexible approach to risk, adjusting our scrutiny of transactions to focus on the likelihood and consequence of error, and compliance history of the customer 	</a:t>
            </a:r>
          </a:p>
          <a:p>
            <a:endParaRPr lang="en-NZ" sz="1200" b="0" i="0" u="none" strike="noStrike" baseline="0" dirty="0">
              <a:solidFill>
                <a:srgbClr val="525253"/>
              </a:solidFill>
              <a:latin typeface="Segoe UI" panose="020B0502040204020203" pitchFamily="34" charset="0"/>
            </a:endParaRPr>
          </a:p>
          <a:p>
            <a:r>
              <a:rPr lang="en-NZ" sz="1200" b="0" i="0" u="none" strike="noStrike" baseline="0" dirty="0">
                <a:solidFill>
                  <a:srgbClr val="525253"/>
                </a:solidFill>
                <a:latin typeface="Segoe UI" panose="020B0502040204020203" pitchFamily="34" charset="0"/>
              </a:rPr>
              <a:t>FROM:	Limited use of data to understand risk, and target compliance activities and opportunities for improvement</a:t>
            </a:r>
          </a:p>
          <a:p>
            <a:r>
              <a:rPr lang="en-NZ" sz="1200" b="0" i="0" u="none" strike="noStrike" baseline="0" dirty="0">
                <a:solidFill>
                  <a:srgbClr val="525253"/>
                </a:solidFill>
                <a:latin typeface="Segoe UI" panose="020B0502040204020203" pitchFamily="34" charset="0"/>
              </a:rPr>
              <a:t>TO:	Using business intelligence to understand risks, target intervention, and inform service design that supports first-time compliance</a:t>
            </a:r>
          </a:p>
          <a:p>
            <a:endParaRPr lang="en-NZ" sz="1200" b="0" i="0" u="none" strike="noStrike" baseline="0" dirty="0">
              <a:solidFill>
                <a:srgbClr val="525253"/>
              </a:solidFill>
              <a:latin typeface="Segoe UI" panose="020B0502040204020203" pitchFamily="34" charset="0"/>
            </a:endParaRPr>
          </a:p>
          <a:p>
            <a:r>
              <a:rPr lang="en-NZ" sz="1200" b="0" i="0" u="none" strike="noStrike" baseline="0" dirty="0">
                <a:solidFill>
                  <a:srgbClr val="525253"/>
                </a:solidFill>
                <a:latin typeface="Segoe UI" panose="020B0502040204020203" pitchFamily="34" charset="0"/>
              </a:rPr>
              <a:t>Some of the shifts have already been incorporated in new Landonline but there are plenty of other opportunities to improve existing tools and create new ones.  This is an area the profession should have involvement in the future, however don’t let that stop you continuing your feedback on the system as it currently sits.</a:t>
            </a:r>
          </a:p>
          <a:p>
            <a:endParaRPr lang="en-NZ" sz="1200" b="0" i="0" u="none" strike="noStrike" baseline="0" dirty="0">
              <a:solidFill>
                <a:srgbClr val="525253"/>
              </a:solidFill>
              <a:latin typeface="Segoe UI" panose="020B0502040204020203" pitchFamily="34" charset="0"/>
            </a:endParaRPr>
          </a:p>
          <a:p>
            <a:r>
              <a:rPr lang="en-NZ" sz="1200" b="0" i="0" u="none" strike="noStrike" baseline="0" dirty="0">
                <a:solidFill>
                  <a:srgbClr val="525253"/>
                </a:solidFill>
                <a:latin typeface="Segoe UI" panose="020B0502040204020203" pitchFamily="34" charset="0"/>
              </a:rPr>
              <a:t>This is just some scene setting for the future, but lets now look at the current system and see how connected we are when considering what should be checked for routine datasets.</a:t>
            </a:r>
          </a:p>
        </p:txBody>
      </p:sp>
      <p:sp>
        <p:nvSpPr>
          <p:cNvPr id="4" name="Slide Number Placeholder 3"/>
          <p:cNvSpPr>
            <a:spLocks noGrp="1"/>
          </p:cNvSpPr>
          <p:nvPr>
            <p:ph type="sldNum" sz="quarter" idx="5"/>
          </p:nvPr>
        </p:nvSpPr>
        <p:spPr/>
        <p:txBody>
          <a:bodyPr/>
          <a:lstStyle/>
          <a:p>
            <a:fld id="{1F276FA0-2BB4-4893-9950-15A4E3E59338}" type="slidenum">
              <a:rPr lang="en-NZ" smtClean="0"/>
              <a:t>3</a:t>
            </a:fld>
            <a:endParaRPr lang="en-NZ"/>
          </a:p>
        </p:txBody>
      </p:sp>
    </p:spTree>
    <p:extLst>
      <p:ext uri="{BB962C8B-B14F-4D97-AF65-F5344CB8AC3E}">
        <p14:creationId xmlns:p14="http://schemas.microsoft.com/office/powerpoint/2010/main" val="225021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Courier New" panose="02070309020205020404" pitchFamily="49" charset="0"/>
              <a:buNone/>
            </a:pPr>
            <a:r>
              <a:rPr lang="en-US" dirty="0"/>
              <a:t>To help with this session lets break into groups of 4-5 to discuss and feedback your views.  XXXX will help collate the views of each group on the flip chart.</a:t>
            </a:r>
          </a:p>
          <a:p>
            <a:pPr marL="0" lvl="0" indent="0">
              <a:buFont typeface="Courier New" panose="02070309020205020404" pitchFamily="49" charset="0"/>
              <a:buNone/>
            </a:pPr>
            <a:endParaRPr lang="en-US" dirty="0"/>
          </a:p>
          <a:p>
            <a:pPr marL="0" lvl="0" indent="0">
              <a:buFont typeface="Courier New" panose="02070309020205020404" pitchFamily="49" charset="0"/>
              <a:buNone/>
            </a:pPr>
            <a:r>
              <a:rPr lang="en-US" dirty="0"/>
              <a:t>To help prompt ideas about what should be checked let’s distribute these copies of a dataset.  Extracts are also contained on the slides with some hints.</a:t>
            </a:r>
          </a:p>
          <a:p>
            <a:pPr marL="0" lvl="0" indent="0">
              <a:buFont typeface="Courier New" panose="02070309020205020404" pitchFamily="49" charset="0"/>
              <a:buNone/>
            </a:pPr>
            <a:endParaRPr lang="en-US" dirty="0"/>
          </a:p>
          <a:p>
            <a:pPr marL="0" lvl="0" indent="0">
              <a:buFont typeface="Courier New" panose="02070309020205020404" pitchFamily="49" charset="0"/>
              <a:buNone/>
            </a:pPr>
            <a:r>
              <a:rPr lang="en-US" dirty="0"/>
              <a:t>Let’s first consider the survey header but don’t limit your thoughts to what’s on the header page.  Think consistency throughout the dataset.</a:t>
            </a:r>
          </a:p>
        </p:txBody>
      </p:sp>
      <p:sp>
        <p:nvSpPr>
          <p:cNvPr id="4" name="Slide Number Placeholder 3"/>
          <p:cNvSpPr>
            <a:spLocks noGrp="1"/>
          </p:cNvSpPr>
          <p:nvPr>
            <p:ph type="sldNum" sz="quarter" idx="5"/>
          </p:nvPr>
        </p:nvSpPr>
        <p:spPr/>
        <p:txBody>
          <a:bodyPr/>
          <a:lstStyle/>
          <a:p>
            <a:fld id="{1F276FA0-2BB4-4893-9950-15A4E3E59338}" type="slidenum">
              <a:rPr lang="en-NZ" smtClean="0"/>
              <a:t>4</a:t>
            </a:fld>
            <a:endParaRPr lang="en-NZ"/>
          </a:p>
        </p:txBody>
      </p:sp>
    </p:spTree>
    <p:extLst>
      <p:ext uri="{BB962C8B-B14F-4D97-AF65-F5344CB8AC3E}">
        <p14:creationId xmlns:p14="http://schemas.microsoft.com/office/powerpoint/2010/main" val="171108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A8547-4F03-5E8F-7648-7C0B5CF143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02BC7-65A0-BE2E-ED55-816A4966B8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A45556-3296-208A-3C28-35ACA37D2B28}"/>
              </a:ext>
            </a:extLst>
          </p:cNvPr>
          <p:cNvSpPr>
            <a:spLocks noGrp="1"/>
          </p:cNvSpPr>
          <p:nvPr>
            <p:ph type="body" idx="1"/>
          </p:nvPr>
        </p:nvSpPr>
        <p:spPr/>
        <p:txBody>
          <a:bodyPr/>
          <a:lstStyle/>
          <a:p>
            <a:pPr marL="0" lvl="0" indent="0">
              <a:buFont typeface="Courier New" panose="02070309020205020404" pitchFamily="49" charset="0"/>
              <a:buNone/>
            </a:pPr>
            <a:r>
              <a:rPr lang="en-US" dirty="0"/>
              <a:t>Now that we’ve discussed what you believe could be relevant information to check.  I’ll cover what I suggest you could focus on.</a:t>
            </a:r>
          </a:p>
          <a:p>
            <a:pPr marL="0" lvl="0" indent="0">
              <a:buFont typeface="Courier New" panose="02070309020205020404" pitchFamily="49" charset="0"/>
              <a:buNone/>
            </a:pPr>
            <a:endParaRPr lang="en-US" dirty="0"/>
          </a:p>
          <a:p>
            <a:pPr marL="228600" lvl="0" indent="-228600">
              <a:buFont typeface="+mj-lt"/>
              <a:buAutoNum type="arabicPeriod"/>
            </a:pPr>
            <a:r>
              <a:rPr lang="en-US" dirty="0"/>
              <a:t>The dataset description in the header automatically populates in the Survey and Title Diagrams (and the Automated Survey Report), however when the automated survey report isn’t used it’s important that the dataset description is consistent therein and consistent in any territorial authority certificates that may contain the description.</a:t>
            </a:r>
          </a:p>
          <a:p>
            <a:pPr marL="228600" lvl="0" indent="-228600">
              <a:buFont typeface="+mj-lt"/>
              <a:buAutoNum type="arabicPeriod"/>
            </a:pPr>
            <a:endParaRPr lang="en-US" dirty="0"/>
          </a:p>
          <a:p>
            <a:pPr marL="228600" lvl="0" indent="-228600">
              <a:buFont typeface="+mj-lt"/>
              <a:buAutoNum type="arabicPeriod"/>
            </a:pPr>
            <a:r>
              <a:rPr lang="en-US" dirty="0"/>
              <a:t>It may seem pedantic, however it’s important the correct dataset purpose, type, and class are correctly captured and consistent with the survey report.  These attributes determine which business rules are run by Landonline. If incorrect they may provide you with incorrect information in the pre-validation report.</a:t>
            </a:r>
          </a:p>
          <a:p>
            <a:pPr marL="228600" lvl="0" indent="-228600">
              <a:buFont typeface="+mj-lt"/>
              <a:buAutoNum type="arabicPeriod"/>
            </a:pPr>
            <a:endParaRPr lang="en-US" dirty="0"/>
          </a:p>
          <a:p>
            <a:pPr marL="228600" lvl="0" indent="-228600">
              <a:buFont typeface="+mj-lt"/>
              <a:buAutoNum type="arabicPeriod"/>
            </a:pPr>
            <a:r>
              <a:rPr lang="en-US" dirty="0"/>
              <a:t>Also, for ensuring some business rules are run appropriately, and to ensure datasets are going to be fit for deposit, it is important the parcel appellation and parcel intent must be correct.</a:t>
            </a:r>
          </a:p>
          <a:p>
            <a:pPr marL="228600" lvl="0" indent="-228600">
              <a:buFont typeface="+mj-lt"/>
              <a:buAutoNum type="arabicPeriod"/>
            </a:pPr>
            <a:endParaRPr lang="en-US" dirty="0"/>
          </a:p>
          <a:p>
            <a:pPr marL="228600" lvl="0" indent="-228600">
              <a:buFont typeface="+mj-lt"/>
              <a:buAutoNum type="arabicPeriod"/>
            </a:pPr>
            <a:r>
              <a:rPr lang="en-US" dirty="0"/>
              <a:t>To ensure Landonline doesn’t become a jumbled mess of parcels that can, in some instances, prevent new work from entering the system, the Lodgement Standard requires all existing parcels to be extinguished.</a:t>
            </a:r>
          </a:p>
          <a:p>
            <a:pPr marL="228600" lvl="0" indent="-228600">
              <a:buFont typeface="+mj-lt"/>
              <a:buAutoNum type="arabicPeriod"/>
            </a:pPr>
            <a:endParaRPr lang="en-US" dirty="0"/>
          </a:p>
          <a:p>
            <a:pPr marL="228600" lvl="0" indent="-228600">
              <a:buFont typeface="+mj-lt"/>
              <a:buAutoNum type="arabicPeriod"/>
            </a:pPr>
            <a:r>
              <a:rPr lang="en-US" dirty="0"/>
              <a:t>Another attribute that ensures your clients solicitors and our LINZ Titles colleagues have confidence they’re dealing with the right records of title; it is recommended that you check and double check the correct records of title are populated in the comprised in panel.</a:t>
            </a:r>
          </a:p>
          <a:p>
            <a:pPr marL="228600" lvl="0" indent="-228600">
              <a:buFont typeface="+mj-lt"/>
              <a:buAutoNum type="arabicPeriod"/>
            </a:pPr>
            <a:endParaRPr lang="en-US" dirty="0"/>
          </a:p>
          <a:p>
            <a:pPr marL="228600" lvl="0" indent="-228600">
              <a:buFont typeface="+mj-lt"/>
              <a:buAutoNum type="arabicPeriod"/>
            </a:pPr>
            <a:r>
              <a:rPr lang="en-US" dirty="0"/>
              <a:t>I’m not convinced checking the correct Meridional Circuit has been captured is critical.  This will become obvious when you import your dataset.  The dataset will appear in Landonline at the coordinates for whatever Meridional Circuit you capture.  If the dataset doesn’t appear where you expect it to appear, then this is the first place to go looking.</a:t>
            </a:r>
          </a:p>
        </p:txBody>
      </p:sp>
      <p:sp>
        <p:nvSpPr>
          <p:cNvPr id="4" name="Slide Number Placeholder 3">
            <a:extLst>
              <a:ext uri="{FF2B5EF4-FFF2-40B4-BE49-F238E27FC236}">
                <a16:creationId xmlns:a16="http://schemas.microsoft.com/office/drawing/2014/main" id="{FB8709FA-9B57-1355-1D39-7CF2E5C0C2C7}"/>
              </a:ext>
            </a:extLst>
          </p:cNvPr>
          <p:cNvSpPr>
            <a:spLocks noGrp="1"/>
          </p:cNvSpPr>
          <p:nvPr>
            <p:ph type="sldNum" sz="quarter" idx="5"/>
          </p:nvPr>
        </p:nvSpPr>
        <p:spPr/>
        <p:txBody>
          <a:bodyPr/>
          <a:lstStyle/>
          <a:p>
            <a:fld id="{1F276FA0-2BB4-4893-9950-15A4E3E59338}" type="slidenum">
              <a:rPr lang="en-NZ" smtClean="0"/>
              <a:t>5</a:t>
            </a:fld>
            <a:endParaRPr lang="en-NZ"/>
          </a:p>
        </p:txBody>
      </p:sp>
    </p:spTree>
    <p:extLst>
      <p:ext uri="{BB962C8B-B14F-4D97-AF65-F5344CB8AC3E}">
        <p14:creationId xmlns:p14="http://schemas.microsoft.com/office/powerpoint/2010/main" val="1405143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Courier New" panose="02070309020205020404" pitchFamily="49" charset="0"/>
              <a:buNone/>
            </a:pPr>
            <a:endParaRPr lang="en-US" dirty="0"/>
          </a:p>
        </p:txBody>
      </p:sp>
      <p:sp>
        <p:nvSpPr>
          <p:cNvPr id="4" name="Slide Number Placeholder 3"/>
          <p:cNvSpPr>
            <a:spLocks noGrp="1"/>
          </p:cNvSpPr>
          <p:nvPr>
            <p:ph type="sldNum" sz="quarter" idx="5"/>
          </p:nvPr>
        </p:nvSpPr>
        <p:spPr/>
        <p:txBody>
          <a:bodyPr/>
          <a:lstStyle/>
          <a:p>
            <a:fld id="{1F276FA0-2BB4-4893-9950-15A4E3E59338}" type="slidenum">
              <a:rPr lang="en-NZ" smtClean="0"/>
              <a:t>6</a:t>
            </a:fld>
            <a:endParaRPr lang="en-NZ"/>
          </a:p>
        </p:txBody>
      </p:sp>
    </p:spTree>
    <p:extLst>
      <p:ext uri="{BB962C8B-B14F-4D97-AF65-F5344CB8AC3E}">
        <p14:creationId xmlns:p14="http://schemas.microsoft.com/office/powerpoint/2010/main" val="212383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DA156-4EFA-46F3-B2D2-60376A7348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E268E6-25C2-8312-3D1C-B5C2DCD851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B807CA-487A-3373-988C-4A67297282EC}"/>
              </a:ext>
            </a:extLst>
          </p:cNvPr>
          <p:cNvSpPr>
            <a:spLocks noGrp="1"/>
          </p:cNvSpPr>
          <p:nvPr>
            <p:ph type="body" idx="1"/>
          </p:nvPr>
        </p:nvSpPr>
        <p:spPr/>
        <p:txBody>
          <a:bodyPr/>
          <a:lstStyle/>
          <a:p>
            <a:pPr marL="228600" lvl="0" indent="-228600">
              <a:buFont typeface="+mj-lt"/>
              <a:buAutoNum type="arabicPeriod"/>
            </a:pPr>
            <a:r>
              <a:rPr lang="en-US" dirty="0"/>
              <a:t>We all know the importance of bearing adjustments so we don’t need to discuss them.  It is also obvious that the basis for any bearing adjustment must be described in detail in the survey report.</a:t>
            </a:r>
          </a:p>
          <a:p>
            <a:pPr marL="228600" lvl="0" indent="-228600">
              <a:buFont typeface="+mj-lt"/>
              <a:buAutoNum type="arabicPeriod"/>
            </a:pPr>
            <a:endParaRPr lang="en-US" dirty="0"/>
          </a:p>
          <a:p>
            <a:pPr marL="685800" lvl="1" indent="-228600">
              <a:buFont typeface="Courier New" panose="02070309020205020404" pitchFamily="49" charset="0"/>
              <a:buChar char="o"/>
            </a:pPr>
            <a:r>
              <a:rPr lang="en-US" dirty="0"/>
              <a:t>Direct comparisons of measured vectors and verifying by comparison with nearby datasets are a useful way of confirming existing adjustments.</a:t>
            </a:r>
          </a:p>
          <a:p>
            <a:pPr marL="685800" lvl="1" indent="-228600">
              <a:buFont typeface="Courier New" panose="02070309020205020404" pitchFamily="49" charset="0"/>
              <a:buChar char="o"/>
            </a:pPr>
            <a:endParaRPr lang="en-US" dirty="0"/>
          </a:p>
          <a:p>
            <a:pPr marL="685800" lvl="1" indent="-228600">
              <a:buFont typeface="Courier New" panose="02070309020205020404" pitchFamily="49" charset="0"/>
              <a:buChar char="o"/>
            </a:pPr>
            <a:r>
              <a:rPr lang="en-US" dirty="0"/>
              <a:t>If a prior survey has determined there to be a bearing adjustment but you have decided not to apply it, then it is important to LINZ to understand why.</a:t>
            </a:r>
          </a:p>
          <a:p>
            <a:pPr marL="685800" lvl="1" indent="-228600">
              <a:buFont typeface="Courier New" panose="02070309020205020404" pitchFamily="49" charset="0"/>
              <a:buChar char="o"/>
            </a:pPr>
            <a:endParaRPr lang="en-US" dirty="0"/>
          </a:p>
          <a:p>
            <a:pPr marL="685800" lvl="1" indent="-228600">
              <a:buFont typeface="Courier New" panose="02070309020205020404" pitchFamily="49" charset="0"/>
              <a:buChar char="o"/>
            </a:pPr>
            <a:r>
              <a:rPr lang="en-US" dirty="0"/>
              <a:t>The evidence to support a first-time bearing adjustment is critical.</a:t>
            </a:r>
          </a:p>
          <a:p>
            <a:pPr marL="228600" lvl="0" indent="-228600">
              <a:buFont typeface="+mj-lt"/>
              <a:buAutoNum type="arabicPeriod"/>
            </a:pPr>
            <a:endParaRPr lang="en-US" dirty="0"/>
          </a:p>
          <a:p>
            <a:pPr marL="228600" lvl="0" indent="-228600">
              <a:buFont typeface="+mj-lt"/>
              <a:buAutoNum type="arabicPeriod"/>
            </a:pPr>
            <a:r>
              <a:rPr lang="en-US" dirty="0"/>
              <a:t>I probably don’t need to go further than to emphasise reporting, reporting, reporting – perhaps with some calculation sheets, in some instances.</a:t>
            </a:r>
          </a:p>
        </p:txBody>
      </p:sp>
      <p:sp>
        <p:nvSpPr>
          <p:cNvPr id="4" name="Slide Number Placeholder 3">
            <a:extLst>
              <a:ext uri="{FF2B5EF4-FFF2-40B4-BE49-F238E27FC236}">
                <a16:creationId xmlns:a16="http://schemas.microsoft.com/office/drawing/2014/main" id="{D4D18B7F-18CE-5C02-372B-82AAB18F8D16}"/>
              </a:ext>
            </a:extLst>
          </p:cNvPr>
          <p:cNvSpPr>
            <a:spLocks noGrp="1"/>
          </p:cNvSpPr>
          <p:nvPr>
            <p:ph type="sldNum" sz="quarter" idx="5"/>
          </p:nvPr>
        </p:nvSpPr>
        <p:spPr/>
        <p:txBody>
          <a:bodyPr/>
          <a:lstStyle/>
          <a:p>
            <a:fld id="{1F276FA0-2BB4-4893-9950-15A4E3E59338}" type="slidenum">
              <a:rPr lang="en-NZ" smtClean="0"/>
              <a:t>7</a:t>
            </a:fld>
            <a:endParaRPr lang="en-NZ"/>
          </a:p>
        </p:txBody>
      </p:sp>
    </p:spTree>
    <p:extLst>
      <p:ext uri="{BB962C8B-B14F-4D97-AF65-F5344CB8AC3E}">
        <p14:creationId xmlns:p14="http://schemas.microsoft.com/office/powerpoint/2010/main" val="4200136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ourier New" panose="02070309020205020404" pitchFamily="49" charset="0"/>
              <a:buNone/>
            </a:pPr>
            <a:endParaRPr lang="en-NZ" dirty="0"/>
          </a:p>
        </p:txBody>
      </p:sp>
      <p:sp>
        <p:nvSpPr>
          <p:cNvPr id="4" name="Slide Number Placeholder 3"/>
          <p:cNvSpPr>
            <a:spLocks noGrp="1"/>
          </p:cNvSpPr>
          <p:nvPr>
            <p:ph type="sldNum" sz="quarter" idx="5"/>
          </p:nvPr>
        </p:nvSpPr>
        <p:spPr/>
        <p:txBody>
          <a:bodyPr/>
          <a:lstStyle/>
          <a:p>
            <a:fld id="{1F276FA0-2BB4-4893-9950-15A4E3E59338}" type="slidenum">
              <a:rPr lang="en-NZ" smtClean="0"/>
              <a:t>8</a:t>
            </a:fld>
            <a:endParaRPr lang="en-NZ"/>
          </a:p>
        </p:txBody>
      </p:sp>
    </p:spTree>
    <p:extLst>
      <p:ext uri="{BB962C8B-B14F-4D97-AF65-F5344CB8AC3E}">
        <p14:creationId xmlns:p14="http://schemas.microsoft.com/office/powerpoint/2010/main" val="2076762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82B73-92C8-5C04-566B-5B5A1A3534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41B6A7-99A1-48C8-8987-7048111837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00E2C9-9267-B098-9D05-D5C3C7A4CD68}"/>
              </a:ext>
            </a:extLst>
          </p:cNvPr>
          <p:cNvSpPr>
            <a:spLocks noGrp="1"/>
          </p:cNvSpPr>
          <p:nvPr>
            <p:ph type="body" idx="1"/>
          </p:nvPr>
        </p:nvSpPr>
        <p:spPr/>
        <p:txBody>
          <a:bodyPr/>
          <a:lstStyle/>
          <a:p>
            <a:pPr marL="0" indent="0">
              <a:buFont typeface="Courier New" panose="02070309020205020404" pitchFamily="49" charset="0"/>
              <a:buNone/>
            </a:pPr>
            <a:r>
              <a:rPr lang="en-NZ" dirty="0"/>
              <a:t>The survey report is the window into what the surveyor considered, their methodology, any difficulties they encountered and whether their assessment revealed potential conflict.</a:t>
            </a:r>
          </a:p>
          <a:p>
            <a:pPr marL="0" indent="0">
              <a:buFont typeface="Courier New" panose="02070309020205020404" pitchFamily="49" charset="0"/>
              <a:buNone/>
            </a:pPr>
            <a:endParaRPr lang="en-NZ" dirty="0"/>
          </a:p>
          <a:p>
            <a:pPr marL="0" indent="0">
              <a:buFont typeface="Courier New" panose="02070309020205020404" pitchFamily="49" charset="0"/>
              <a:buNone/>
            </a:pPr>
            <a:r>
              <a:rPr lang="en-NZ" dirty="0"/>
              <a:t>The report is also where our staff will look for details of interaction with other LINZ staff associated with…</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NZ" dirty="0"/>
              <a:t>Random emails</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NZ" dirty="0"/>
              <a:t>Complex survey information requests</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NZ" dirty="0"/>
              <a:t>Exemptions from the lodgement standard</a:t>
            </a:r>
          </a:p>
          <a:p>
            <a:pPr marL="171450" indent="-171450">
              <a:buFont typeface="Courier New" panose="02070309020205020404" pitchFamily="49" charset="0"/>
              <a:buChar char="o"/>
            </a:pPr>
            <a:r>
              <a:rPr lang="en-NZ" dirty="0"/>
              <a:t>Dispensations from the rules</a:t>
            </a:r>
          </a:p>
          <a:p>
            <a:pPr marL="171450" indent="-171450">
              <a:buFont typeface="Courier New" panose="02070309020205020404" pitchFamily="49" charset="0"/>
              <a:buChar char="o"/>
            </a:pPr>
            <a:endParaRPr lang="en-NZ" dirty="0"/>
          </a:p>
          <a:p>
            <a:pPr marL="0" indent="0">
              <a:buFont typeface="Courier New" panose="02070309020205020404" pitchFamily="49" charset="0"/>
              <a:buNone/>
            </a:pPr>
            <a:r>
              <a:rPr lang="en-NZ" dirty="0"/>
              <a:t>In addition to it being a requirement of the rules, it is helpful for LINZ staff assessing the quality of definition, to understand what marks have been searched for and not found.</a:t>
            </a:r>
          </a:p>
          <a:p>
            <a:pPr marL="0" indent="0">
              <a:buFont typeface="Courier New" panose="02070309020205020404" pitchFamily="49" charset="0"/>
              <a:buNone/>
            </a:pPr>
            <a:endParaRPr lang="en-NZ" dirty="0"/>
          </a:p>
          <a:p>
            <a:pPr marL="0" indent="0">
              <a:buFont typeface="Courier New" panose="02070309020205020404" pitchFamily="49" charset="0"/>
              <a:buNone/>
            </a:pPr>
            <a:r>
              <a:rPr lang="en-NZ" dirty="0"/>
              <a:t>An experienced surveyor can easily assess the quality of a survey definition by identifying the number and spread of solid black circles and connections therefrom to the boundaries of the land under survey.  This is the same tool that LINZ staff use, so be aware of the geometry of your definition.  Take time to step back from the detail and study it from a higher level.</a:t>
            </a:r>
          </a:p>
        </p:txBody>
      </p:sp>
      <p:sp>
        <p:nvSpPr>
          <p:cNvPr id="4" name="Slide Number Placeholder 3">
            <a:extLst>
              <a:ext uri="{FF2B5EF4-FFF2-40B4-BE49-F238E27FC236}">
                <a16:creationId xmlns:a16="http://schemas.microsoft.com/office/drawing/2014/main" id="{F25D543D-CEB9-3D44-A195-6D111D2BE619}"/>
              </a:ext>
            </a:extLst>
          </p:cNvPr>
          <p:cNvSpPr>
            <a:spLocks noGrp="1"/>
          </p:cNvSpPr>
          <p:nvPr>
            <p:ph type="sldNum" sz="quarter" idx="5"/>
          </p:nvPr>
        </p:nvSpPr>
        <p:spPr/>
        <p:txBody>
          <a:bodyPr/>
          <a:lstStyle/>
          <a:p>
            <a:fld id="{1F276FA0-2BB4-4893-9950-15A4E3E59338}" type="slidenum">
              <a:rPr lang="en-NZ" smtClean="0"/>
              <a:t>9</a:t>
            </a:fld>
            <a:endParaRPr lang="en-NZ"/>
          </a:p>
        </p:txBody>
      </p:sp>
    </p:spTree>
    <p:extLst>
      <p:ext uri="{BB962C8B-B14F-4D97-AF65-F5344CB8AC3E}">
        <p14:creationId xmlns:p14="http://schemas.microsoft.com/office/powerpoint/2010/main" val="3891362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CA840A4-0728-4591-9E04-676B911F53C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21" r="241"/>
          <a:stretch/>
        </p:blipFill>
        <p:spPr>
          <a:xfrm>
            <a:off x="0" y="0"/>
            <a:ext cx="12192000" cy="6858000"/>
          </a:xfrm>
          <a:prstGeom prst="rect">
            <a:avLst/>
          </a:prstGeom>
        </p:spPr>
      </p:pic>
      <p:sp>
        <p:nvSpPr>
          <p:cNvPr id="2" name="Title 1">
            <a:extLst>
              <a:ext uri="{FF2B5EF4-FFF2-40B4-BE49-F238E27FC236}">
                <a16:creationId xmlns:a16="http://schemas.microsoft.com/office/drawing/2014/main" id="{11B1AFE2-1127-4ECA-A3A3-596CA3812022}"/>
              </a:ext>
            </a:extLst>
          </p:cNvPr>
          <p:cNvSpPr>
            <a:spLocks noGrp="1"/>
          </p:cNvSpPr>
          <p:nvPr>
            <p:ph type="ctrTitle"/>
          </p:nvPr>
        </p:nvSpPr>
        <p:spPr bwMode="white">
          <a:xfrm>
            <a:off x="544473" y="1453948"/>
            <a:ext cx="11078811" cy="1565297"/>
          </a:xfrm>
        </p:spPr>
        <p:txBody>
          <a:bodyPr anchor="b">
            <a:normAutofit/>
          </a:bodyPr>
          <a:lstStyle>
            <a:lvl1pPr algn="l">
              <a:defRPr sz="4800" b="1">
                <a:solidFill>
                  <a:schemeClr val="bg1"/>
                </a:solidFill>
                <a:latin typeface="Segoe UI" panose="020B0502040204020203" pitchFamily="34" charset="0"/>
                <a:cs typeface="Segoe UI" panose="020B0502040204020203" pitchFamily="34" charset="0"/>
              </a:defRPr>
            </a:lvl1pPr>
          </a:lstStyle>
          <a:p>
            <a:r>
              <a:rPr lang="en-US" dirty="0"/>
              <a:t>Click to edit Master title</a:t>
            </a:r>
            <a:endParaRPr lang="en-NZ" dirty="0"/>
          </a:p>
        </p:txBody>
      </p:sp>
      <p:sp>
        <p:nvSpPr>
          <p:cNvPr id="3" name="Subtitle 2">
            <a:extLst>
              <a:ext uri="{FF2B5EF4-FFF2-40B4-BE49-F238E27FC236}">
                <a16:creationId xmlns:a16="http://schemas.microsoft.com/office/drawing/2014/main" id="{7C058B41-D28A-4723-99A7-A9E4255EFE02}"/>
              </a:ext>
            </a:extLst>
          </p:cNvPr>
          <p:cNvSpPr>
            <a:spLocks noGrp="1"/>
          </p:cNvSpPr>
          <p:nvPr>
            <p:ph type="subTitle" idx="1"/>
          </p:nvPr>
        </p:nvSpPr>
        <p:spPr bwMode="white">
          <a:xfrm>
            <a:off x="544473" y="3079630"/>
            <a:ext cx="11078811" cy="1206032"/>
          </a:xfrm>
        </p:spPr>
        <p:txBody>
          <a:bodyPr>
            <a:normAutofit/>
          </a:bodyPr>
          <a:lstStyle>
            <a:lvl1pPr marL="0" indent="0" algn="l">
              <a:buNone/>
              <a:defRPr sz="28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endParaRPr lang="en-NZ" dirty="0"/>
          </a:p>
        </p:txBody>
      </p:sp>
      <p:sp>
        <p:nvSpPr>
          <p:cNvPr id="14" name="Text Placeholder 13">
            <a:extLst>
              <a:ext uri="{FF2B5EF4-FFF2-40B4-BE49-F238E27FC236}">
                <a16:creationId xmlns:a16="http://schemas.microsoft.com/office/drawing/2014/main" id="{41914704-4BD8-45FF-ABEA-CC5C1CF09332}"/>
              </a:ext>
            </a:extLst>
          </p:cNvPr>
          <p:cNvSpPr>
            <a:spLocks noGrp="1"/>
          </p:cNvSpPr>
          <p:nvPr>
            <p:ph type="body" sz="quarter" idx="13" hasCustomPrompt="1"/>
          </p:nvPr>
        </p:nvSpPr>
        <p:spPr bwMode="black">
          <a:xfrm>
            <a:off x="544513" y="5315625"/>
            <a:ext cx="11102975" cy="900448"/>
          </a:xfrm>
        </p:spPr>
        <p:txBody>
          <a:bodyPr>
            <a:normAutofit/>
          </a:bodyPr>
          <a:lstStyle>
            <a:lvl1pPr marL="0" indent="0">
              <a:buNone/>
              <a:defRPr sz="1800" b="0">
                <a:solidFill>
                  <a:schemeClr val="tx2"/>
                </a:solidFill>
                <a:latin typeface="Segoe UI" panose="020B0502040204020203" pitchFamily="34" charset="0"/>
                <a:cs typeface="Segoe UI" panose="020B0502040204020203" pitchFamily="34" charset="0"/>
              </a:defRPr>
            </a:lvl1pPr>
          </a:lstStyle>
          <a:p>
            <a:pPr lvl="0"/>
            <a:r>
              <a:rPr lang="mi-NZ" dirty="0"/>
              <a:t>Group, team or person name</a:t>
            </a:r>
            <a:br>
              <a:rPr lang="mi-NZ" dirty="0"/>
            </a:br>
            <a:r>
              <a:rPr lang="mi-NZ" dirty="0"/>
              <a:t>Position Title (if applicable)</a:t>
            </a:r>
            <a:endParaRPr lang="en-NZ" dirty="0"/>
          </a:p>
        </p:txBody>
      </p:sp>
      <p:pic>
        <p:nvPicPr>
          <p:cNvPr id="9" name="Graphic 8">
            <a:extLst>
              <a:ext uri="{FF2B5EF4-FFF2-40B4-BE49-F238E27FC236}">
                <a16:creationId xmlns:a16="http://schemas.microsoft.com/office/drawing/2014/main" id="{B3F14B22-1B5E-4FFD-8EC9-FDC6955A3DB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7037" y="480296"/>
            <a:ext cx="2616247" cy="614849"/>
          </a:xfrm>
          <a:prstGeom prst="rect">
            <a:avLst/>
          </a:prstGeom>
        </p:spPr>
      </p:pic>
      <p:sp>
        <p:nvSpPr>
          <p:cNvPr id="11" name="Content Placeholder 10">
            <a:extLst>
              <a:ext uri="{FF2B5EF4-FFF2-40B4-BE49-F238E27FC236}">
                <a16:creationId xmlns:a16="http://schemas.microsoft.com/office/drawing/2014/main" id="{0D160D32-3384-4A90-A7EC-5FF54C1968EE}"/>
              </a:ext>
            </a:extLst>
          </p:cNvPr>
          <p:cNvSpPr>
            <a:spLocks noGrp="1"/>
          </p:cNvSpPr>
          <p:nvPr>
            <p:ph sz="quarter" idx="14" hasCustomPrompt="1"/>
          </p:nvPr>
        </p:nvSpPr>
        <p:spPr>
          <a:xfrm>
            <a:off x="9007037" y="6216073"/>
            <a:ext cx="2760090" cy="365702"/>
          </a:xfrm>
        </p:spPr>
        <p:txBody>
          <a:bodyPr>
            <a:noAutofit/>
          </a:bodyPr>
          <a:lstStyle>
            <a:lvl1pPr marL="0" indent="0" algn="r">
              <a:buNone/>
              <a:defRPr sz="1800">
                <a:solidFill>
                  <a:schemeClr val="tx1"/>
                </a:solidFill>
              </a:defRPr>
            </a:lvl1pPr>
          </a:lstStyle>
          <a:p>
            <a:pPr lvl="0"/>
            <a:r>
              <a:rPr lang="mi-NZ" dirty="0"/>
              <a:t>Date</a:t>
            </a:r>
            <a:endParaRPr lang="en-NZ" dirty="0"/>
          </a:p>
        </p:txBody>
      </p:sp>
    </p:spTree>
    <p:extLst>
      <p:ext uri="{BB962C8B-B14F-4D97-AF65-F5344CB8AC3E}">
        <p14:creationId xmlns:p14="http://schemas.microsoft.com/office/powerpoint/2010/main" val="314978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7FAC7-3F00-4872-B07F-0F691B8714AA}"/>
              </a:ext>
            </a:extLst>
          </p:cNvPr>
          <p:cNvSpPr>
            <a:spLocks noGrp="1"/>
          </p:cNvSpPr>
          <p:nvPr>
            <p:ph type="title" hasCustomPrompt="1"/>
          </p:nvPr>
        </p:nvSpPr>
        <p:spPr>
          <a:xfrm>
            <a:off x="542612" y="244549"/>
            <a:ext cx="11106776" cy="1325563"/>
          </a:xfrm>
        </p:spPr>
        <p:txBody>
          <a:bodyPr/>
          <a:lstStyle>
            <a:lvl1pPr>
              <a:defRPr/>
            </a:lvl1pPr>
          </a:lstStyle>
          <a:p>
            <a:r>
              <a:rPr lang="en-US" dirty="0"/>
              <a:t>Click to edit Master heading</a:t>
            </a:r>
            <a:endParaRPr lang="en-NZ" dirty="0"/>
          </a:p>
        </p:txBody>
      </p:sp>
      <p:sp>
        <p:nvSpPr>
          <p:cNvPr id="3" name="Text Placeholder 2">
            <a:extLst>
              <a:ext uri="{FF2B5EF4-FFF2-40B4-BE49-F238E27FC236}">
                <a16:creationId xmlns:a16="http://schemas.microsoft.com/office/drawing/2014/main" id="{1B88C4CA-0FD8-4497-8CE7-6FD7149B2120}"/>
              </a:ext>
            </a:extLst>
          </p:cNvPr>
          <p:cNvSpPr>
            <a:spLocks noGrp="1"/>
          </p:cNvSpPr>
          <p:nvPr>
            <p:ph type="body" idx="1"/>
          </p:nvPr>
        </p:nvSpPr>
        <p:spPr>
          <a:xfrm>
            <a:off x="542612" y="1681163"/>
            <a:ext cx="545496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a:t>
            </a:r>
          </a:p>
        </p:txBody>
      </p:sp>
      <p:sp>
        <p:nvSpPr>
          <p:cNvPr id="4" name="Content Placeholder 3">
            <a:extLst>
              <a:ext uri="{FF2B5EF4-FFF2-40B4-BE49-F238E27FC236}">
                <a16:creationId xmlns:a16="http://schemas.microsoft.com/office/drawing/2014/main" id="{2BFEAAF7-3A5E-4067-AA40-AEF4C0BE590D}"/>
              </a:ext>
            </a:extLst>
          </p:cNvPr>
          <p:cNvSpPr>
            <a:spLocks noGrp="1"/>
          </p:cNvSpPr>
          <p:nvPr>
            <p:ph sz="half" idx="2"/>
          </p:nvPr>
        </p:nvSpPr>
        <p:spPr>
          <a:xfrm>
            <a:off x="542612" y="2505075"/>
            <a:ext cx="5454964" cy="3292824"/>
          </a:xfrm>
        </p:spPr>
        <p:txBody>
          <a:bodyPr/>
          <a:lstStyle/>
          <a:p>
            <a:pPr lvl="0"/>
            <a:r>
              <a:rPr lang="en-US" dirty="0"/>
              <a:t>Edit Master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5" name="Text Placeholder 4">
            <a:extLst>
              <a:ext uri="{FF2B5EF4-FFF2-40B4-BE49-F238E27FC236}">
                <a16:creationId xmlns:a16="http://schemas.microsoft.com/office/drawing/2014/main" id="{C32A3229-8116-4852-B77C-B99832C29D41}"/>
              </a:ext>
            </a:extLst>
          </p:cNvPr>
          <p:cNvSpPr>
            <a:spLocks noGrp="1"/>
          </p:cNvSpPr>
          <p:nvPr>
            <p:ph type="body" sz="quarter" idx="3"/>
          </p:nvPr>
        </p:nvSpPr>
        <p:spPr>
          <a:xfrm>
            <a:off x="6172200" y="1681163"/>
            <a:ext cx="5477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a:t>
            </a:r>
          </a:p>
        </p:txBody>
      </p:sp>
      <p:sp>
        <p:nvSpPr>
          <p:cNvPr id="6" name="Content Placeholder 5">
            <a:extLst>
              <a:ext uri="{FF2B5EF4-FFF2-40B4-BE49-F238E27FC236}">
                <a16:creationId xmlns:a16="http://schemas.microsoft.com/office/drawing/2014/main" id="{FB24C6C0-0CA4-40F6-A4E8-4A1F9C1D389F}"/>
              </a:ext>
            </a:extLst>
          </p:cNvPr>
          <p:cNvSpPr>
            <a:spLocks noGrp="1"/>
          </p:cNvSpPr>
          <p:nvPr>
            <p:ph sz="quarter" idx="4"/>
          </p:nvPr>
        </p:nvSpPr>
        <p:spPr>
          <a:xfrm>
            <a:off x="6172200" y="2505075"/>
            <a:ext cx="5477188" cy="3292824"/>
          </a:xfrm>
        </p:spPr>
        <p:txBody>
          <a:bodyPr/>
          <a:lstStyle/>
          <a:p>
            <a:pPr lvl="0"/>
            <a:r>
              <a:rPr lang="en-US" dirty="0"/>
              <a:t>Edit Master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150951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FA9B35-E897-4C50-BA08-3F3079B1AA06}"/>
              </a:ext>
            </a:extLst>
          </p:cNvPr>
          <p:cNvSpPr/>
          <p:nvPr userDrawn="1"/>
        </p:nvSpPr>
        <p:spPr bwMode="white">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a:extLst>
              <a:ext uri="{FF2B5EF4-FFF2-40B4-BE49-F238E27FC236}">
                <a16:creationId xmlns:a16="http://schemas.microsoft.com/office/drawing/2014/main" id="{33EB0D2F-DB74-4596-8C18-C28CC38310D5}"/>
              </a:ext>
            </a:extLst>
          </p:cNvPr>
          <p:cNvSpPr/>
          <p:nvPr userDrawn="1"/>
        </p:nvSpPr>
        <p:spPr bwMode="white">
          <a:xfrm>
            <a:off x="0" y="6149888"/>
            <a:ext cx="12192000" cy="713015"/>
          </a:xfrm>
          <a:prstGeom prst="rect">
            <a:avLst/>
          </a:prstGeom>
          <a:solidFill>
            <a:schemeClr val="bg1"/>
          </a:solidFill>
          <a:ln>
            <a:noFill/>
          </a:ln>
          <a:effectLst>
            <a:outerShdw blurRad="50800" dist="381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pic>
        <p:nvPicPr>
          <p:cNvPr id="7" name="Graphic 6">
            <a:extLst>
              <a:ext uri="{FF2B5EF4-FFF2-40B4-BE49-F238E27FC236}">
                <a16:creationId xmlns:a16="http://schemas.microsoft.com/office/drawing/2014/main" id="{55B371FE-01A7-4F46-9B96-9083BF129C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631" y="6322160"/>
            <a:ext cx="1528669" cy="359255"/>
          </a:xfrm>
          <a:prstGeom prst="rect">
            <a:avLst/>
          </a:prstGeom>
        </p:spPr>
      </p:pic>
      <p:pic>
        <p:nvPicPr>
          <p:cNvPr id="8" name="Picture 7">
            <a:extLst>
              <a:ext uri="{FF2B5EF4-FFF2-40B4-BE49-F238E27FC236}">
                <a16:creationId xmlns:a16="http://schemas.microsoft.com/office/drawing/2014/main" id="{B459A5FC-BEA4-4799-A782-52B5323ADC2A}"/>
              </a:ext>
            </a:extLst>
          </p:cNvPr>
          <p:cNvPicPr>
            <a:picLocks noChangeAspect="1"/>
          </p:cNvPicPr>
          <p:nvPr userDrawn="1"/>
        </p:nvPicPr>
        <p:blipFill>
          <a:blip r:embed="rId4">
            <a:alphaModFix amt="60000"/>
            <a:extLst>
              <a:ext uri="{28A0092B-C50C-407E-A947-70E740481C1C}">
                <a14:useLocalDpi xmlns:a14="http://schemas.microsoft.com/office/drawing/2010/main" val="0"/>
              </a:ext>
            </a:extLst>
          </a:blip>
          <a:stretch>
            <a:fillRect/>
          </a:stretch>
        </p:blipFill>
        <p:spPr>
          <a:xfrm>
            <a:off x="10247275" y="6444654"/>
            <a:ext cx="1420420" cy="145091"/>
          </a:xfrm>
          <a:prstGeom prst="rect">
            <a:avLst/>
          </a:prstGeom>
          <a:noFill/>
        </p:spPr>
      </p:pic>
    </p:spTree>
    <p:extLst>
      <p:ext uri="{BB962C8B-B14F-4D97-AF65-F5344CB8AC3E}">
        <p14:creationId xmlns:p14="http://schemas.microsoft.com/office/powerpoint/2010/main" val="1064803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FA9B35-E897-4C50-BA08-3F3079B1AA06}"/>
              </a:ext>
            </a:extLst>
          </p:cNvPr>
          <p:cNvSpPr/>
          <p:nvPr userDrawn="1"/>
        </p:nvSpPr>
        <p:spPr bwMode="white">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Picture Placeholder 6">
            <a:extLst>
              <a:ext uri="{FF2B5EF4-FFF2-40B4-BE49-F238E27FC236}">
                <a16:creationId xmlns:a16="http://schemas.microsoft.com/office/drawing/2014/main" id="{C24CBD5D-3B15-48C2-A22B-EEDFAD3DEC22}"/>
              </a:ext>
            </a:extLst>
          </p:cNvPr>
          <p:cNvSpPr>
            <a:spLocks noGrp="1"/>
          </p:cNvSpPr>
          <p:nvPr>
            <p:ph type="pic" sz="quarter" idx="10" hasCustomPrompt="1"/>
          </p:nvPr>
        </p:nvSpPr>
        <p:spPr>
          <a:xfrm>
            <a:off x="0" y="0"/>
            <a:ext cx="12192000" cy="6144986"/>
          </a:xfrm>
        </p:spPr>
        <p:txBody>
          <a:bodyPr/>
          <a:lstStyle>
            <a:lvl1pPr marL="0" indent="0">
              <a:buNone/>
              <a:defRPr/>
            </a:lvl1pPr>
          </a:lstStyle>
          <a:p>
            <a:r>
              <a:rPr lang="mi-NZ" dirty="0"/>
              <a:t>Insert picture</a:t>
            </a:r>
            <a:endParaRPr lang="en-NZ" dirty="0"/>
          </a:p>
        </p:txBody>
      </p:sp>
      <p:sp>
        <p:nvSpPr>
          <p:cNvPr id="8" name="Rectangle 7">
            <a:extLst>
              <a:ext uri="{FF2B5EF4-FFF2-40B4-BE49-F238E27FC236}">
                <a16:creationId xmlns:a16="http://schemas.microsoft.com/office/drawing/2014/main" id="{E7A3F24D-76C4-4F80-82C5-794C1F2D8A4C}"/>
              </a:ext>
            </a:extLst>
          </p:cNvPr>
          <p:cNvSpPr/>
          <p:nvPr userDrawn="1"/>
        </p:nvSpPr>
        <p:spPr bwMode="white">
          <a:xfrm>
            <a:off x="0" y="6149888"/>
            <a:ext cx="12192000" cy="713015"/>
          </a:xfrm>
          <a:prstGeom prst="rect">
            <a:avLst/>
          </a:prstGeom>
          <a:solidFill>
            <a:schemeClr val="bg1"/>
          </a:solidFill>
          <a:ln>
            <a:noFill/>
          </a:ln>
          <a:effectLst>
            <a:outerShdw blurRad="50800" dist="381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pic>
        <p:nvPicPr>
          <p:cNvPr id="9" name="Graphic 8">
            <a:extLst>
              <a:ext uri="{FF2B5EF4-FFF2-40B4-BE49-F238E27FC236}">
                <a16:creationId xmlns:a16="http://schemas.microsoft.com/office/drawing/2014/main" id="{9A1E3FE0-3B8C-4689-9F12-73D2615B51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631" y="6322160"/>
            <a:ext cx="1528669" cy="359255"/>
          </a:xfrm>
          <a:prstGeom prst="rect">
            <a:avLst/>
          </a:prstGeom>
        </p:spPr>
      </p:pic>
      <p:pic>
        <p:nvPicPr>
          <p:cNvPr id="10" name="Picture 9">
            <a:extLst>
              <a:ext uri="{FF2B5EF4-FFF2-40B4-BE49-F238E27FC236}">
                <a16:creationId xmlns:a16="http://schemas.microsoft.com/office/drawing/2014/main" id="{0D9BC24A-AF45-492E-B138-8E21B1F43B2C}"/>
              </a:ext>
            </a:extLst>
          </p:cNvPr>
          <p:cNvPicPr>
            <a:picLocks noChangeAspect="1"/>
          </p:cNvPicPr>
          <p:nvPr userDrawn="1"/>
        </p:nvPicPr>
        <p:blipFill>
          <a:blip r:embed="rId4">
            <a:alphaModFix amt="60000"/>
            <a:extLst>
              <a:ext uri="{28A0092B-C50C-407E-A947-70E740481C1C}">
                <a14:useLocalDpi xmlns:a14="http://schemas.microsoft.com/office/drawing/2010/main" val="0"/>
              </a:ext>
            </a:extLst>
          </a:blip>
          <a:stretch>
            <a:fillRect/>
          </a:stretch>
        </p:blipFill>
        <p:spPr>
          <a:xfrm>
            <a:off x="10247275" y="6444654"/>
            <a:ext cx="1420420" cy="145091"/>
          </a:xfrm>
          <a:prstGeom prst="rect">
            <a:avLst/>
          </a:prstGeom>
          <a:noFill/>
        </p:spPr>
      </p:pic>
    </p:spTree>
    <p:extLst>
      <p:ext uri="{BB962C8B-B14F-4D97-AF65-F5344CB8AC3E}">
        <p14:creationId xmlns:p14="http://schemas.microsoft.com/office/powerpoint/2010/main" val="4087053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497122-9F51-4878-9DF8-A229D5DFF3FE}"/>
              </a:ext>
            </a:extLst>
          </p:cNvPr>
          <p:cNvSpPr/>
          <p:nvPr userDrawn="1"/>
        </p:nvSpPr>
        <p:spPr>
          <a:xfrm>
            <a:off x="0" y="1"/>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Media Placeholder 7">
            <a:extLst>
              <a:ext uri="{FF2B5EF4-FFF2-40B4-BE49-F238E27FC236}">
                <a16:creationId xmlns:a16="http://schemas.microsoft.com/office/drawing/2014/main" id="{C3EAAE77-0855-419C-92CC-CD842AC7F923}"/>
              </a:ext>
            </a:extLst>
          </p:cNvPr>
          <p:cNvSpPr>
            <a:spLocks noGrp="1"/>
          </p:cNvSpPr>
          <p:nvPr>
            <p:ph type="media" sz="quarter" idx="10"/>
          </p:nvPr>
        </p:nvSpPr>
        <p:spPr>
          <a:xfrm>
            <a:off x="1" y="1"/>
            <a:ext cx="12192000" cy="6858000"/>
          </a:xfrm>
        </p:spPr>
        <p:txBody>
          <a:bodyPr/>
          <a:lstStyle>
            <a:lvl1pPr marL="0" indent="0">
              <a:buNone/>
              <a:defRPr>
                <a:solidFill>
                  <a:schemeClr val="bg1"/>
                </a:solidFill>
              </a:defRPr>
            </a:lvl1pPr>
          </a:lstStyle>
          <a:p>
            <a:r>
              <a:rPr lang="en-US"/>
              <a:t>Click icon to add media</a:t>
            </a:r>
            <a:endParaRPr lang="en-NZ" dirty="0"/>
          </a:p>
        </p:txBody>
      </p:sp>
    </p:spTree>
    <p:extLst>
      <p:ext uri="{BB962C8B-B14F-4D97-AF65-F5344CB8AC3E}">
        <p14:creationId xmlns:p14="http://schemas.microsoft.com/office/powerpoint/2010/main" val="3351337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6945-FD27-4BDF-A5A3-56ABCA4ABE27}"/>
              </a:ext>
            </a:extLst>
          </p:cNvPr>
          <p:cNvSpPr>
            <a:spLocks noGrp="1"/>
          </p:cNvSpPr>
          <p:nvPr>
            <p:ph type="title" hasCustomPrompt="1"/>
          </p:nvPr>
        </p:nvSpPr>
        <p:spPr>
          <a:xfrm>
            <a:off x="542612" y="457200"/>
            <a:ext cx="4229413" cy="1600200"/>
          </a:xfrm>
        </p:spPr>
        <p:txBody>
          <a:bodyPr anchor="b"/>
          <a:lstStyle>
            <a:lvl1pPr>
              <a:defRPr sz="3200"/>
            </a:lvl1pPr>
          </a:lstStyle>
          <a:p>
            <a:r>
              <a:rPr lang="en-US" dirty="0"/>
              <a:t>Click to edit Master heading</a:t>
            </a:r>
            <a:endParaRPr lang="en-NZ" dirty="0"/>
          </a:p>
        </p:txBody>
      </p:sp>
      <p:sp>
        <p:nvSpPr>
          <p:cNvPr id="3" name="Content Placeholder 2">
            <a:extLst>
              <a:ext uri="{FF2B5EF4-FFF2-40B4-BE49-F238E27FC236}">
                <a16:creationId xmlns:a16="http://schemas.microsoft.com/office/drawing/2014/main" id="{9454CBFF-9DE0-42E7-A365-6547721219FC}"/>
              </a:ext>
            </a:extLst>
          </p:cNvPr>
          <p:cNvSpPr>
            <a:spLocks noGrp="1"/>
          </p:cNvSpPr>
          <p:nvPr>
            <p:ph idx="1"/>
          </p:nvPr>
        </p:nvSpPr>
        <p:spPr>
          <a:xfrm>
            <a:off x="5183188" y="987426"/>
            <a:ext cx="6466200" cy="48004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Text Placeholder 3">
            <a:extLst>
              <a:ext uri="{FF2B5EF4-FFF2-40B4-BE49-F238E27FC236}">
                <a16:creationId xmlns:a16="http://schemas.microsoft.com/office/drawing/2014/main" id="{C041909B-6652-4A53-AD1B-947D09F8B484}"/>
              </a:ext>
            </a:extLst>
          </p:cNvPr>
          <p:cNvSpPr>
            <a:spLocks noGrp="1"/>
          </p:cNvSpPr>
          <p:nvPr>
            <p:ph type="body" sz="half" idx="2"/>
          </p:nvPr>
        </p:nvSpPr>
        <p:spPr>
          <a:xfrm>
            <a:off x="542612" y="2057400"/>
            <a:ext cx="4229413" cy="373045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a:t>
            </a:r>
          </a:p>
        </p:txBody>
      </p:sp>
    </p:spTree>
    <p:extLst>
      <p:ext uri="{BB962C8B-B14F-4D97-AF65-F5344CB8AC3E}">
        <p14:creationId xmlns:p14="http://schemas.microsoft.com/office/powerpoint/2010/main" val="1070170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F81C-66CB-4463-89ED-D28FC728282D}"/>
              </a:ext>
            </a:extLst>
          </p:cNvPr>
          <p:cNvSpPr>
            <a:spLocks noGrp="1"/>
          </p:cNvSpPr>
          <p:nvPr>
            <p:ph type="title" hasCustomPrompt="1"/>
          </p:nvPr>
        </p:nvSpPr>
        <p:spPr>
          <a:xfrm>
            <a:off x="542612" y="457200"/>
            <a:ext cx="4229413" cy="1600200"/>
          </a:xfrm>
        </p:spPr>
        <p:txBody>
          <a:bodyPr anchor="b"/>
          <a:lstStyle>
            <a:lvl1pPr>
              <a:defRPr sz="3200"/>
            </a:lvl1pPr>
          </a:lstStyle>
          <a:p>
            <a:r>
              <a:rPr lang="en-US" dirty="0"/>
              <a:t>Click to edit Master heading</a:t>
            </a:r>
            <a:endParaRPr lang="en-NZ" dirty="0"/>
          </a:p>
        </p:txBody>
      </p:sp>
      <p:sp>
        <p:nvSpPr>
          <p:cNvPr id="3" name="Picture Placeholder 2">
            <a:extLst>
              <a:ext uri="{FF2B5EF4-FFF2-40B4-BE49-F238E27FC236}">
                <a16:creationId xmlns:a16="http://schemas.microsoft.com/office/drawing/2014/main" id="{F0237EE2-7F18-4389-91D6-1E394A43D652}"/>
              </a:ext>
            </a:extLst>
          </p:cNvPr>
          <p:cNvSpPr>
            <a:spLocks noGrp="1"/>
          </p:cNvSpPr>
          <p:nvPr>
            <p:ph type="pic" idx="1"/>
          </p:nvPr>
        </p:nvSpPr>
        <p:spPr>
          <a:xfrm>
            <a:off x="5183188" y="987426"/>
            <a:ext cx="6466200" cy="4760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NZ"/>
          </a:p>
        </p:txBody>
      </p:sp>
      <p:sp>
        <p:nvSpPr>
          <p:cNvPr id="4" name="Text Placeholder 3">
            <a:extLst>
              <a:ext uri="{FF2B5EF4-FFF2-40B4-BE49-F238E27FC236}">
                <a16:creationId xmlns:a16="http://schemas.microsoft.com/office/drawing/2014/main" id="{01280125-345A-4C3A-88B7-FDC349030456}"/>
              </a:ext>
            </a:extLst>
          </p:cNvPr>
          <p:cNvSpPr>
            <a:spLocks noGrp="1"/>
          </p:cNvSpPr>
          <p:nvPr>
            <p:ph type="body" sz="half" idx="2"/>
          </p:nvPr>
        </p:nvSpPr>
        <p:spPr>
          <a:xfrm>
            <a:off x="542612" y="2057400"/>
            <a:ext cx="4229413" cy="369025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a:t>
            </a:r>
          </a:p>
        </p:txBody>
      </p:sp>
    </p:spTree>
    <p:extLst>
      <p:ext uri="{BB962C8B-B14F-4D97-AF65-F5344CB8AC3E}">
        <p14:creationId xmlns:p14="http://schemas.microsoft.com/office/powerpoint/2010/main" val="1524882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8B671-7D3F-4487-BBD6-8407D056CB6F}"/>
              </a:ext>
            </a:extLst>
          </p:cNvPr>
          <p:cNvSpPr>
            <a:spLocks noGrp="1"/>
          </p:cNvSpPr>
          <p:nvPr>
            <p:ph type="title" hasCustomPrompt="1"/>
          </p:nvPr>
        </p:nvSpPr>
        <p:spPr/>
        <p:txBody>
          <a:bodyPr/>
          <a:lstStyle>
            <a:lvl1pPr>
              <a:defRPr/>
            </a:lvl1pPr>
          </a:lstStyle>
          <a:p>
            <a:r>
              <a:rPr lang="en-US" dirty="0"/>
              <a:t>Click to edit Master heading</a:t>
            </a:r>
            <a:endParaRPr lang="en-NZ" dirty="0"/>
          </a:p>
        </p:txBody>
      </p:sp>
      <p:sp>
        <p:nvSpPr>
          <p:cNvPr id="3" name="Vertical Text Placeholder 2">
            <a:extLst>
              <a:ext uri="{FF2B5EF4-FFF2-40B4-BE49-F238E27FC236}">
                <a16:creationId xmlns:a16="http://schemas.microsoft.com/office/drawing/2014/main" id="{40F956C2-2223-4C0E-AB90-691B28A4B63D}"/>
              </a:ext>
            </a:extLst>
          </p:cNvPr>
          <p:cNvSpPr>
            <a:spLocks noGrp="1"/>
          </p:cNvSpPr>
          <p:nvPr>
            <p:ph type="body" orient="vert" idx="1"/>
          </p:nvPr>
        </p:nvSpPr>
        <p:spPr/>
        <p:txBody>
          <a:bodyPr vert="eaVert"/>
          <a:lstStyle/>
          <a:p>
            <a:pPr lvl="0"/>
            <a:r>
              <a:rPr lang="en-US" dirty="0"/>
              <a:t>Edit Master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1442788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318EA4-4B8E-4413-A278-BF8A9A49D654}"/>
              </a:ext>
            </a:extLst>
          </p:cNvPr>
          <p:cNvSpPr>
            <a:spLocks noGrp="1"/>
          </p:cNvSpPr>
          <p:nvPr>
            <p:ph type="title" orient="vert" hasCustomPrompt="1"/>
          </p:nvPr>
        </p:nvSpPr>
        <p:spPr>
          <a:xfrm>
            <a:off x="8724900" y="365125"/>
            <a:ext cx="2924488" cy="5312194"/>
          </a:xfrm>
        </p:spPr>
        <p:txBody>
          <a:bodyPr vert="eaVert"/>
          <a:lstStyle>
            <a:lvl1pPr>
              <a:defRPr/>
            </a:lvl1pPr>
          </a:lstStyle>
          <a:p>
            <a:r>
              <a:rPr lang="en-US" dirty="0"/>
              <a:t>Click to edit Master heading</a:t>
            </a:r>
            <a:endParaRPr lang="en-NZ" dirty="0"/>
          </a:p>
        </p:txBody>
      </p:sp>
      <p:sp>
        <p:nvSpPr>
          <p:cNvPr id="3" name="Vertical Text Placeholder 2">
            <a:extLst>
              <a:ext uri="{FF2B5EF4-FFF2-40B4-BE49-F238E27FC236}">
                <a16:creationId xmlns:a16="http://schemas.microsoft.com/office/drawing/2014/main" id="{65B1A82A-666A-4DD6-99D7-C662B82595AB}"/>
              </a:ext>
            </a:extLst>
          </p:cNvPr>
          <p:cNvSpPr>
            <a:spLocks noGrp="1"/>
          </p:cNvSpPr>
          <p:nvPr>
            <p:ph type="body" orient="vert" idx="1"/>
          </p:nvPr>
        </p:nvSpPr>
        <p:spPr>
          <a:xfrm>
            <a:off x="542612" y="365125"/>
            <a:ext cx="8029888" cy="5312194"/>
          </a:xfrm>
        </p:spPr>
        <p:txBody>
          <a:bodyPr vert="eaVert"/>
          <a:lstStyle/>
          <a:p>
            <a:pPr lvl="0"/>
            <a:r>
              <a:rPr lang="en-US" dirty="0"/>
              <a:t>Edit Master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1970044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CE345FC-ED54-46C7-BD3C-BBE84DDAFA0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701" t="38296" r="16114" b="23834"/>
          <a:stretch/>
        </p:blipFill>
        <p:spPr>
          <a:xfrm>
            <a:off x="0" y="-1"/>
            <a:ext cx="12192000" cy="6296129"/>
          </a:xfrm>
          <a:prstGeom prst="rect">
            <a:avLst/>
          </a:prstGeom>
        </p:spPr>
      </p:pic>
      <p:sp>
        <p:nvSpPr>
          <p:cNvPr id="2" name="Title 1">
            <a:extLst>
              <a:ext uri="{FF2B5EF4-FFF2-40B4-BE49-F238E27FC236}">
                <a16:creationId xmlns:a16="http://schemas.microsoft.com/office/drawing/2014/main" id="{B31FE147-91E3-4896-A575-3C264B51C875}"/>
              </a:ext>
            </a:extLst>
          </p:cNvPr>
          <p:cNvSpPr>
            <a:spLocks noGrp="1"/>
          </p:cNvSpPr>
          <p:nvPr>
            <p:ph type="title" hasCustomPrompt="1"/>
          </p:nvPr>
        </p:nvSpPr>
        <p:spPr bwMode="white">
          <a:xfrm>
            <a:off x="544473" y="1849040"/>
            <a:ext cx="11078811" cy="1325563"/>
          </a:xfrm>
        </p:spPr>
        <p:txBody>
          <a:bodyPr>
            <a:normAutofit/>
          </a:bodyPr>
          <a:lstStyle>
            <a:lvl1pPr>
              <a:defRPr sz="4800">
                <a:solidFill>
                  <a:schemeClr val="bg1"/>
                </a:solidFill>
              </a:defRPr>
            </a:lvl1pPr>
          </a:lstStyle>
          <a:p>
            <a:r>
              <a:rPr lang="en-US" dirty="0"/>
              <a:t>Questions?</a:t>
            </a:r>
            <a:endParaRPr lang="en-NZ" dirty="0"/>
          </a:p>
        </p:txBody>
      </p:sp>
      <p:sp>
        <p:nvSpPr>
          <p:cNvPr id="7" name="Rectangle 6">
            <a:extLst>
              <a:ext uri="{FF2B5EF4-FFF2-40B4-BE49-F238E27FC236}">
                <a16:creationId xmlns:a16="http://schemas.microsoft.com/office/drawing/2014/main" id="{6AA1D9BC-356C-4512-B0E5-C18C7066D66F}"/>
              </a:ext>
            </a:extLst>
          </p:cNvPr>
          <p:cNvSpPr/>
          <p:nvPr userDrawn="1"/>
        </p:nvSpPr>
        <p:spPr bwMode="white">
          <a:xfrm>
            <a:off x="0" y="6149888"/>
            <a:ext cx="12192000" cy="713015"/>
          </a:xfrm>
          <a:prstGeom prst="rect">
            <a:avLst/>
          </a:prstGeom>
          <a:solidFill>
            <a:schemeClr val="bg1"/>
          </a:solidFill>
          <a:ln>
            <a:noFill/>
          </a:ln>
          <a:effectLst>
            <a:outerShdw blurRad="50800" dist="381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pic>
        <p:nvPicPr>
          <p:cNvPr id="8" name="Graphic 7">
            <a:extLst>
              <a:ext uri="{FF2B5EF4-FFF2-40B4-BE49-F238E27FC236}">
                <a16:creationId xmlns:a16="http://schemas.microsoft.com/office/drawing/2014/main" id="{DF93E1F8-569B-437C-8AE3-E033C04CCC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3631" y="6322160"/>
            <a:ext cx="1528669" cy="359255"/>
          </a:xfrm>
          <a:prstGeom prst="rect">
            <a:avLst/>
          </a:prstGeom>
        </p:spPr>
      </p:pic>
      <p:pic>
        <p:nvPicPr>
          <p:cNvPr id="9" name="Picture 8">
            <a:extLst>
              <a:ext uri="{FF2B5EF4-FFF2-40B4-BE49-F238E27FC236}">
                <a16:creationId xmlns:a16="http://schemas.microsoft.com/office/drawing/2014/main" id="{44473071-345E-4C77-BB2E-079422838201}"/>
              </a:ext>
            </a:extLst>
          </p:cNvPr>
          <p:cNvPicPr>
            <a:picLocks noChangeAspect="1"/>
          </p:cNvPicPr>
          <p:nvPr userDrawn="1"/>
        </p:nvPicPr>
        <p:blipFill>
          <a:blip r:embed="rId6">
            <a:alphaModFix amt="60000"/>
            <a:extLst>
              <a:ext uri="{28A0092B-C50C-407E-A947-70E740481C1C}">
                <a14:useLocalDpi xmlns:a14="http://schemas.microsoft.com/office/drawing/2010/main" val="0"/>
              </a:ext>
            </a:extLst>
          </a:blip>
          <a:stretch>
            <a:fillRect/>
          </a:stretch>
        </p:blipFill>
        <p:spPr>
          <a:xfrm>
            <a:off x="10247275" y="6444654"/>
            <a:ext cx="1420420" cy="145091"/>
          </a:xfrm>
          <a:prstGeom prst="rect">
            <a:avLst/>
          </a:prstGeom>
          <a:noFill/>
        </p:spPr>
      </p:pic>
    </p:spTree>
    <p:extLst>
      <p:ext uri="{BB962C8B-B14F-4D97-AF65-F5344CB8AC3E}">
        <p14:creationId xmlns:p14="http://schemas.microsoft.com/office/powerpoint/2010/main" val="13713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ighlight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532537F-3263-4852-9225-E8C630CBA29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46" t="1730" r="11611"/>
          <a:stretch/>
        </p:blipFill>
        <p:spPr>
          <a:xfrm>
            <a:off x="0" y="0"/>
            <a:ext cx="12192000" cy="6294358"/>
          </a:xfrm>
          <a:prstGeom prst="rect">
            <a:avLst/>
          </a:prstGeom>
        </p:spPr>
      </p:pic>
      <p:sp>
        <p:nvSpPr>
          <p:cNvPr id="2" name="Title 1">
            <a:extLst>
              <a:ext uri="{FF2B5EF4-FFF2-40B4-BE49-F238E27FC236}">
                <a16:creationId xmlns:a16="http://schemas.microsoft.com/office/drawing/2014/main" id="{DDED81BE-0B93-4D5C-9C35-F0752710A08A}"/>
              </a:ext>
            </a:extLst>
          </p:cNvPr>
          <p:cNvSpPr>
            <a:spLocks noGrp="1"/>
          </p:cNvSpPr>
          <p:nvPr>
            <p:ph type="title" hasCustomPrompt="1"/>
          </p:nvPr>
        </p:nvSpPr>
        <p:spPr bwMode="white"/>
        <p:txBody>
          <a:bodyPr/>
          <a:lstStyle>
            <a:lvl1pPr>
              <a:defRPr>
                <a:solidFill>
                  <a:schemeClr val="bg1"/>
                </a:solidFill>
              </a:defRPr>
            </a:lvl1pPr>
          </a:lstStyle>
          <a:p>
            <a:r>
              <a:rPr lang="en-US" dirty="0"/>
              <a:t>Click to edit Master heading</a:t>
            </a:r>
            <a:endParaRPr lang="en-NZ" dirty="0"/>
          </a:p>
        </p:txBody>
      </p:sp>
      <p:sp>
        <p:nvSpPr>
          <p:cNvPr id="10" name="Content Placeholder 9">
            <a:extLst>
              <a:ext uri="{FF2B5EF4-FFF2-40B4-BE49-F238E27FC236}">
                <a16:creationId xmlns:a16="http://schemas.microsoft.com/office/drawing/2014/main" id="{BC853AF0-5DE2-4D91-9286-EE9F4C6716A6}"/>
              </a:ext>
            </a:extLst>
          </p:cNvPr>
          <p:cNvSpPr>
            <a:spLocks noGrp="1"/>
          </p:cNvSpPr>
          <p:nvPr>
            <p:ph sz="quarter" idx="10"/>
          </p:nvPr>
        </p:nvSpPr>
        <p:spPr bwMode="white">
          <a:xfrm>
            <a:off x="544513" y="1647825"/>
            <a:ext cx="11079162" cy="36957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20986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526B075-99D3-4D23-BA95-0DEA23424C5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995" t="23972" r="7849" b="33689"/>
          <a:stretch/>
        </p:blipFill>
        <p:spPr>
          <a:xfrm>
            <a:off x="0" y="0"/>
            <a:ext cx="12192000" cy="2461238"/>
          </a:xfrm>
          <a:prstGeom prst="rect">
            <a:avLst/>
          </a:prstGeom>
        </p:spPr>
      </p:pic>
      <p:sp>
        <p:nvSpPr>
          <p:cNvPr id="2" name="Title 1">
            <a:extLst>
              <a:ext uri="{FF2B5EF4-FFF2-40B4-BE49-F238E27FC236}">
                <a16:creationId xmlns:a16="http://schemas.microsoft.com/office/drawing/2014/main" id="{1EF1D398-3A20-4580-A921-616409C3C8BE}"/>
              </a:ext>
            </a:extLst>
          </p:cNvPr>
          <p:cNvSpPr>
            <a:spLocks noGrp="1"/>
          </p:cNvSpPr>
          <p:nvPr>
            <p:ph type="title" hasCustomPrompt="1"/>
          </p:nvPr>
        </p:nvSpPr>
        <p:spPr bwMode="white"/>
        <p:txBody>
          <a:bodyPr/>
          <a:lstStyle>
            <a:lvl1pPr>
              <a:defRPr>
                <a:solidFill>
                  <a:schemeClr val="bg1"/>
                </a:solidFill>
              </a:defRPr>
            </a:lvl1pPr>
          </a:lstStyle>
          <a:p>
            <a:r>
              <a:rPr lang="en-US" dirty="0"/>
              <a:t>Click to edit Master heading</a:t>
            </a:r>
            <a:endParaRPr lang="en-NZ" dirty="0"/>
          </a:p>
        </p:txBody>
      </p:sp>
      <p:sp>
        <p:nvSpPr>
          <p:cNvPr id="3" name="Content Placeholder 2">
            <a:extLst>
              <a:ext uri="{FF2B5EF4-FFF2-40B4-BE49-F238E27FC236}">
                <a16:creationId xmlns:a16="http://schemas.microsoft.com/office/drawing/2014/main" id="{A39C76F9-7442-4DD0-986A-18A15D51001E}"/>
              </a:ext>
            </a:extLst>
          </p:cNvPr>
          <p:cNvSpPr>
            <a:spLocks noGrp="1"/>
          </p:cNvSpPr>
          <p:nvPr>
            <p:ph idx="1"/>
          </p:nvPr>
        </p:nvSpPr>
        <p:spPr>
          <a:xfrm>
            <a:off x="544473" y="2142836"/>
            <a:ext cx="11078811" cy="3629964"/>
          </a:xfrm>
        </p:spPr>
        <p:txBody>
          <a:bodyPr/>
          <a:lstStyle/>
          <a:p>
            <a:pPr lvl="0"/>
            <a:r>
              <a:rPr lang="en-US" dirty="0"/>
              <a:t>Edit Master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82374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1831-71A8-4AE9-BDB7-22DF567F998E}"/>
              </a:ext>
            </a:extLst>
          </p:cNvPr>
          <p:cNvSpPr>
            <a:spLocks noGrp="1"/>
          </p:cNvSpPr>
          <p:nvPr>
            <p:ph type="title" hasCustomPrompt="1"/>
          </p:nvPr>
        </p:nvSpPr>
        <p:spPr/>
        <p:txBody>
          <a:bodyPr/>
          <a:lstStyle>
            <a:lvl1pPr>
              <a:defRPr/>
            </a:lvl1pPr>
          </a:lstStyle>
          <a:p>
            <a:r>
              <a:rPr lang="en-US" dirty="0"/>
              <a:t>Click to edit Master heading</a:t>
            </a:r>
            <a:endParaRPr lang="en-NZ" dirty="0"/>
          </a:p>
        </p:txBody>
      </p:sp>
      <p:sp>
        <p:nvSpPr>
          <p:cNvPr id="11" name="Content Placeholder 10">
            <a:extLst>
              <a:ext uri="{FF2B5EF4-FFF2-40B4-BE49-F238E27FC236}">
                <a16:creationId xmlns:a16="http://schemas.microsoft.com/office/drawing/2014/main" id="{BEEF3769-E303-4710-85CF-15CA67938AA9}"/>
              </a:ext>
            </a:extLst>
          </p:cNvPr>
          <p:cNvSpPr>
            <a:spLocks noGrp="1"/>
          </p:cNvSpPr>
          <p:nvPr>
            <p:ph sz="quarter" idx="10"/>
          </p:nvPr>
        </p:nvSpPr>
        <p:spPr>
          <a:xfrm>
            <a:off x="544513" y="1647824"/>
            <a:ext cx="11079162" cy="4124325"/>
          </a:xfrm>
        </p:spPr>
        <p:txBody>
          <a:bodyPr/>
          <a:lstStyle/>
          <a:p>
            <a:pPr lvl="0"/>
            <a:r>
              <a:rPr lang="en-US" dirty="0"/>
              <a:t>Edit Master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50813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On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376760A-7D6A-47E3-B73D-177606DD540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733"/>
          <a:stretch/>
        </p:blipFill>
        <p:spPr>
          <a:xfrm>
            <a:off x="0" y="0"/>
            <a:ext cx="6844856" cy="6154148"/>
          </a:xfrm>
          <a:prstGeom prst="rect">
            <a:avLst/>
          </a:prstGeom>
        </p:spPr>
      </p:pic>
      <p:sp>
        <p:nvSpPr>
          <p:cNvPr id="2" name="Title 1">
            <a:extLst>
              <a:ext uri="{FF2B5EF4-FFF2-40B4-BE49-F238E27FC236}">
                <a16:creationId xmlns:a16="http://schemas.microsoft.com/office/drawing/2014/main" id="{80F9EEE2-16DD-418F-ADED-D496042273C2}"/>
              </a:ext>
            </a:extLst>
          </p:cNvPr>
          <p:cNvSpPr>
            <a:spLocks noGrp="1"/>
          </p:cNvSpPr>
          <p:nvPr>
            <p:ph type="title" hasCustomPrompt="1"/>
          </p:nvPr>
        </p:nvSpPr>
        <p:spPr bwMode="white">
          <a:xfrm>
            <a:off x="457200" y="2113472"/>
            <a:ext cx="4192438" cy="2397900"/>
          </a:xfrm>
        </p:spPr>
        <p:txBody>
          <a:bodyPr anchor="b">
            <a:normAutofit/>
          </a:bodyPr>
          <a:lstStyle>
            <a:lvl1pPr>
              <a:defRPr sz="4400">
                <a:solidFill>
                  <a:schemeClr val="bg1"/>
                </a:solidFill>
              </a:defRPr>
            </a:lvl1pPr>
          </a:lstStyle>
          <a:p>
            <a:r>
              <a:rPr lang="en-US" dirty="0"/>
              <a:t>Click to edit Divider title</a:t>
            </a:r>
            <a:endParaRPr lang="en-NZ" dirty="0"/>
          </a:p>
        </p:txBody>
      </p:sp>
      <p:sp>
        <p:nvSpPr>
          <p:cNvPr id="3" name="Text Placeholder 2">
            <a:extLst>
              <a:ext uri="{FF2B5EF4-FFF2-40B4-BE49-F238E27FC236}">
                <a16:creationId xmlns:a16="http://schemas.microsoft.com/office/drawing/2014/main" id="{9BD2F29F-8447-4DFC-959E-A454CF7256B8}"/>
              </a:ext>
            </a:extLst>
          </p:cNvPr>
          <p:cNvSpPr>
            <a:spLocks noGrp="1"/>
          </p:cNvSpPr>
          <p:nvPr>
            <p:ph type="body" idx="1" hasCustomPrompt="1"/>
          </p:nvPr>
        </p:nvSpPr>
        <p:spPr bwMode="white">
          <a:xfrm>
            <a:off x="457198" y="4538360"/>
            <a:ext cx="4192437" cy="120843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Divider subtitle</a:t>
            </a:r>
          </a:p>
        </p:txBody>
      </p:sp>
    </p:spTree>
    <p:extLst>
      <p:ext uri="{BB962C8B-B14F-4D97-AF65-F5344CB8AC3E}">
        <p14:creationId xmlns:p14="http://schemas.microsoft.com/office/powerpoint/2010/main" val="59162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Two">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9365340-C19B-49E4-882C-E0A968C2A60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977"/>
          <a:stretch/>
        </p:blipFill>
        <p:spPr>
          <a:xfrm rot="10800000">
            <a:off x="5443262" y="-2951"/>
            <a:ext cx="6748738" cy="6145435"/>
          </a:xfrm>
          <a:prstGeom prst="rect">
            <a:avLst/>
          </a:prstGeom>
        </p:spPr>
      </p:pic>
      <p:sp>
        <p:nvSpPr>
          <p:cNvPr id="2" name="Title 1">
            <a:extLst>
              <a:ext uri="{FF2B5EF4-FFF2-40B4-BE49-F238E27FC236}">
                <a16:creationId xmlns:a16="http://schemas.microsoft.com/office/drawing/2014/main" id="{80F9EEE2-16DD-418F-ADED-D496042273C2}"/>
              </a:ext>
            </a:extLst>
          </p:cNvPr>
          <p:cNvSpPr>
            <a:spLocks noGrp="1"/>
          </p:cNvSpPr>
          <p:nvPr>
            <p:ph type="title" hasCustomPrompt="1"/>
          </p:nvPr>
        </p:nvSpPr>
        <p:spPr bwMode="white">
          <a:xfrm>
            <a:off x="7685269" y="483080"/>
            <a:ext cx="4049533" cy="2397900"/>
          </a:xfrm>
        </p:spPr>
        <p:txBody>
          <a:bodyPr anchor="b">
            <a:normAutofit/>
          </a:bodyPr>
          <a:lstStyle>
            <a:lvl1pPr>
              <a:defRPr sz="4400">
                <a:solidFill>
                  <a:schemeClr val="bg1"/>
                </a:solidFill>
              </a:defRPr>
            </a:lvl1pPr>
          </a:lstStyle>
          <a:p>
            <a:r>
              <a:rPr lang="en-US" dirty="0"/>
              <a:t>Click to edit Divider title</a:t>
            </a:r>
            <a:endParaRPr lang="en-NZ" dirty="0"/>
          </a:p>
        </p:txBody>
      </p:sp>
      <p:sp>
        <p:nvSpPr>
          <p:cNvPr id="3" name="Text Placeholder 2">
            <a:extLst>
              <a:ext uri="{FF2B5EF4-FFF2-40B4-BE49-F238E27FC236}">
                <a16:creationId xmlns:a16="http://schemas.microsoft.com/office/drawing/2014/main" id="{9BD2F29F-8447-4DFC-959E-A454CF7256B8}"/>
              </a:ext>
            </a:extLst>
          </p:cNvPr>
          <p:cNvSpPr>
            <a:spLocks noGrp="1"/>
          </p:cNvSpPr>
          <p:nvPr>
            <p:ph type="body" idx="1" hasCustomPrompt="1"/>
          </p:nvPr>
        </p:nvSpPr>
        <p:spPr bwMode="white">
          <a:xfrm>
            <a:off x="7685267" y="2907968"/>
            <a:ext cx="4049533" cy="120843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Divider subtitle</a:t>
            </a:r>
          </a:p>
        </p:txBody>
      </p:sp>
    </p:spTree>
    <p:extLst>
      <p:ext uri="{BB962C8B-B14F-4D97-AF65-F5344CB8AC3E}">
        <p14:creationId xmlns:p14="http://schemas.microsoft.com/office/powerpoint/2010/main" val="854148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Thre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96DF599-1F8E-426D-8C09-F342413368A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496"/>
          <a:stretch/>
        </p:blipFill>
        <p:spPr>
          <a:xfrm flipV="1">
            <a:off x="-1" y="-2"/>
            <a:ext cx="6504317" cy="6142742"/>
          </a:xfrm>
          <a:prstGeom prst="rect">
            <a:avLst/>
          </a:prstGeom>
        </p:spPr>
      </p:pic>
      <p:sp>
        <p:nvSpPr>
          <p:cNvPr id="2" name="Title 1">
            <a:extLst>
              <a:ext uri="{FF2B5EF4-FFF2-40B4-BE49-F238E27FC236}">
                <a16:creationId xmlns:a16="http://schemas.microsoft.com/office/drawing/2014/main" id="{80F9EEE2-16DD-418F-ADED-D496042273C2}"/>
              </a:ext>
            </a:extLst>
          </p:cNvPr>
          <p:cNvSpPr>
            <a:spLocks noGrp="1"/>
          </p:cNvSpPr>
          <p:nvPr>
            <p:ph type="title" hasCustomPrompt="1"/>
          </p:nvPr>
        </p:nvSpPr>
        <p:spPr bwMode="white">
          <a:xfrm>
            <a:off x="457199" y="612478"/>
            <a:ext cx="4192439" cy="2397900"/>
          </a:xfrm>
        </p:spPr>
        <p:txBody>
          <a:bodyPr anchor="b">
            <a:normAutofit/>
          </a:bodyPr>
          <a:lstStyle>
            <a:lvl1pPr>
              <a:defRPr sz="4400">
                <a:solidFill>
                  <a:schemeClr val="bg1"/>
                </a:solidFill>
              </a:defRPr>
            </a:lvl1pPr>
          </a:lstStyle>
          <a:p>
            <a:r>
              <a:rPr lang="en-US" dirty="0"/>
              <a:t>Click to edit Divider title</a:t>
            </a:r>
            <a:endParaRPr lang="en-NZ" dirty="0"/>
          </a:p>
        </p:txBody>
      </p:sp>
      <p:sp>
        <p:nvSpPr>
          <p:cNvPr id="3" name="Text Placeholder 2">
            <a:extLst>
              <a:ext uri="{FF2B5EF4-FFF2-40B4-BE49-F238E27FC236}">
                <a16:creationId xmlns:a16="http://schemas.microsoft.com/office/drawing/2014/main" id="{9BD2F29F-8447-4DFC-959E-A454CF7256B8}"/>
              </a:ext>
            </a:extLst>
          </p:cNvPr>
          <p:cNvSpPr>
            <a:spLocks noGrp="1"/>
          </p:cNvSpPr>
          <p:nvPr>
            <p:ph type="body" idx="1" hasCustomPrompt="1"/>
          </p:nvPr>
        </p:nvSpPr>
        <p:spPr bwMode="white">
          <a:xfrm>
            <a:off x="457196" y="3037366"/>
            <a:ext cx="4192439" cy="120843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Divider </a:t>
            </a:r>
            <a:r>
              <a:rPr lang="en-US" dirty="0" err="1"/>
              <a:t>subititle</a:t>
            </a:r>
            <a:endParaRPr lang="en-US" dirty="0"/>
          </a:p>
        </p:txBody>
      </p:sp>
    </p:spTree>
    <p:extLst>
      <p:ext uri="{BB962C8B-B14F-4D97-AF65-F5344CB8AC3E}">
        <p14:creationId xmlns:p14="http://schemas.microsoft.com/office/powerpoint/2010/main" val="403564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ivider Four">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96DF599-1F8E-426D-8C09-F342413368A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496"/>
          <a:stretch/>
        </p:blipFill>
        <p:spPr>
          <a:xfrm rot="10800000" flipV="1">
            <a:off x="5676181" y="-1"/>
            <a:ext cx="6513809" cy="6151706"/>
          </a:xfrm>
          <a:prstGeom prst="rect">
            <a:avLst/>
          </a:prstGeom>
        </p:spPr>
      </p:pic>
      <p:sp>
        <p:nvSpPr>
          <p:cNvPr id="2" name="Title 1">
            <a:extLst>
              <a:ext uri="{FF2B5EF4-FFF2-40B4-BE49-F238E27FC236}">
                <a16:creationId xmlns:a16="http://schemas.microsoft.com/office/drawing/2014/main" id="{80F9EEE2-16DD-418F-ADED-D496042273C2}"/>
              </a:ext>
            </a:extLst>
          </p:cNvPr>
          <p:cNvSpPr>
            <a:spLocks noGrp="1"/>
          </p:cNvSpPr>
          <p:nvPr>
            <p:ph type="title" hasCustomPrompt="1"/>
          </p:nvPr>
        </p:nvSpPr>
        <p:spPr bwMode="white">
          <a:xfrm>
            <a:off x="7762911" y="2113472"/>
            <a:ext cx="3971891" cy="2397900"/>
          </a:xfrm>
        </p:spPr>
        <p:txBody>
          <a:bodyPr anchor="b">
            <a:normAutofit/>
          </a:bodyPr>
          <a:lstStyle>
            <a:lvl1pPr>
              <a:defRPr sz="4400">
                <a:solidFill>
                  <a:schemeClr val="bg1"/>
                </a:solidFill>
              </a:defRPr>
            </a:lvl1pPr>
          </a:lstStyle>
          <a:p>
            <a:r>
              <a:rPr lang="en-US" dirty="0"/>
              <a:t>Click to edit Divider title</a:t>
            </a:r>
            <a:endParaRPr lang="en-NZ" dirty="0"/>
          </a:p>
        </p:txBody>
      </p:sp>
      <p:sp>
        <p:nvSpPr>
          <p:cNvPr id="3" name="Text Placeholder 2">
            <a:extLst>
              <a:ext uri="{FF2B5EF4-FFF2-40B4-BE49-F238E27FC236}">
                <a16:creationId xmlns:a16="http://schemas.microsoft.com/office/drawing/2014/main" id="{9BD2F29F-8447-4DFC-959E-A454CF7256B8}"/>
              </a:ext>
            </a:extLst>
          </p:cNvPr>
          <p:cNvSpPr>
            <a:spLocks noGrp="1"/>
          </p:cNvSpPr>
          <p:nvPr>
            <p:ph type="body" idx="1" hasCustomPrompt="1"/>
          </p:nvPr>
        </p:nvSpPr>
        <p:spPr bwMode="white">
          <a:xfrm>
            <a:off x="7762909" y="4538360"/>
            <a:ext cx="3969883" cy="120843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Divider subtitle</a:t>
            </a:r>
          </a:p>
        </p:txBody>
      </p:sp>
    </p:spTree>
    <p:extLst>
      <p:ext uri="{BB962C8B-B14F-4D97-AF65-F5344CB8AC3E}">
        <p14:creationId xmlns:p14="http://schemas.microsoft.com/office/powerpoint/2010/main" val="36447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295E95-EA54-4CEC-8C8F-F0B538A25B94}"/>
              </a:ext>
            </a:extLst>
          </p:cNvPr>
          <p:cNvSpPr/>
          <p:nvPr userDrawn="1"/>
        </p:nvSpPr>
        <p:spPr bwMode="white">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353CF715-2DC6-4757-BB44-4F441070C2DB}"/>
              </a:ext>
            </a:extLst>
          </p:cNvPr>
          <p:cNvSpPr>
            <a:spLocks noGrp="1"/>
          </p:cNvSpPr>
          <p:nvPr>
            <p:ph type="title" hasCustomPrompt="1"/>
          </p:nvPr>
        </p:nvSpPr>
        <p:spPr/>
        <p:txBody>
          <a:bodyPr/>
          <a:lstStyle>
            <a:lvl1pPr>
              <a:defRPr/>
            </a:lvl1pPr>
          </a:lstStyle>
          <a:p>
            <a:r>
              <a:rPr lang="en-US" dirty="0"/>
              <a:t>Click to edit Master heading</a:t>
            </a:r>
            <a:endParaRPr lang="en-NZ" dirty="0"/>
          </a:p>
        </p:txBody>
      </p:sp>
      <p:sp>
        <p:nvSpPr>
          <p:cNvPr id="3" name="Content Placeholder 2">
            <a:extLst>
              <a:ext uri="{FF2B5EF4-FFF2-40B4-BE49-F238E27FC236}">
                <a16:creationId xmlns:a16="http://schemas.microsoft.com/office/drawing/2014/main" id="{E6BCB6F9-939C-44C7-8AA9-B95E0F4FC6B4}"/>
              </a:ext>
            </a:extLst>
          </p:cNvPr>
          <p:cNvSpPr>
            <a:spLocks noGrp="1"/>
          </p:cNvSpPr>
          <p:nvPr>
            <p:ph sz="half" idx="1"/>
          </p:nvPr>
        </p:nvSpPr>
        <p:spPr>
          <a:xfrm>
            <a:off x="544473" y="1647930"/>
            <a:ext cx="5475327" cy="4160017"/>
          </a:xfrm>
        </p:spPr>
        <p:txBody>
          <a:bodyPr/>
          <a:lstStyle/>
          <a:p>
            <a:pPr lvl="0"/>
            <a:r>
              <a:rPr lang="en-US" dirty="0"/>
              <a:t>Edit Master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Content Placeholder 3">
            <a:extLst>
              <a:ext uri="{FF2B5EF4-FFF2-40B4-BE49-F238E27FC236}">
                <a16:creationId xmlns:a16="http://schemas.microsoft.com/office/drawing/2014/main" id="{4DD00211-288B-4512-8172-A38ACAC9F0C2}"/>
              </a:ext>
            </a:extLst>
          </p:cNvPr>
          <p:cNvSpPr>
            <a:spLocks noGrp="1"/>
          </p:cNvSpPr>
          <p:nvPr>
            <p:ph sz="half" idx="2"/>
          </p:nvPr>
        </p:nvSpPr>
        <p:spPr>
          <a:xfrm>
            <a:off x="6172200" y="1647930"/>
            <a:ext cx="5451084" cy="4160017"/>
          </a:xfrm>
        </p:spPr>
        <p:txBody>
          <a:bodyPr/>
          <a:lstStyle/>
          <a:p>
            <a:pPr lvl="0"/>
            <a:r>
              <a:rPr lang="en-US" dirty="0"/>
              <a:t>Edit Master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9" name="Rectangle 8">
            <a:extLst>
              <a:ext uri="{FF2B5EF4-FFF2-40B4-BE49-F238E27FC236}">
                <a16:creationId xmlns:a16="http://schemas.microsoft.com/office/drawing/2014/main" id="{6ECF87CB-7C77-4CA7-B7CA-538CFE2F0D43}"/>
              </a:ext>
            </a:extLst>
          </p:cNvPr>
          <p:cNvSpPr/>
          <p:nvPr userDrawn="1"/>
        </p:nvSpPr>
        <p:spPr bwMode="white">
          <a:xfrm>
            <a:off x="0" y="6149888"/>
            <a:ext cx="12192000" cy="713015"/>
          </a:xfrm>
          <a:prstGeom prst="rect">
            <a:avLst/>
          </a:prstGeom>
          <a:solidFill>
            <a:schemeClr val="bg1"/>
          </a:solidFill>
          <a:ln>
            <a:noFill/>
          </a:ln>
          <a:effectLst>
            <a:outerShdw blurRad="50800" dist="381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pic>
        <p:nvPicPr>
          <p:cNvPr id="10" name="Graphic 9">
            <a:extLst>
              <a:ext uri="{FF2B5EF4-FFF2-40B4-BE49-F238E27FC236}">
                <a16:creationId xmlns:a16="http://schemas.microsoft.com/office/drawing/2014/main" id="{7A829376-F4F1-4BB9-958D-07AA4B1857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631" y="6322160"/>
            <a:ext cx="1528669" cy="359255"/>
          </a:xfrm>
          <a:prstGeom prst="rect">
            <a:avLst/>
          </a:prstGeom>
        </p:spPr>
      </p:pic>
      <p:pic>
        <p:nvPicPr>
          <p:cNvPr id="11" name="Picture 10">
            <a:extLst>
              <a:ext uri="{FF2B5EF4-FFF2-40B4-BE49-F238E27FC236}">
                <a16:creationId xmlns:a16="http://schemas.microsoft.com/office/drawing/2014/main" id="{0BC1193F-9BFE-4166-8ADD-3A067B835FB6}"/>
              </a:ext>
            </a:extLst>
          </p:cNvPr>
          <p:cNvPicPr>
            <a:picLocks noChangeAspect="1"/>
          </p:cNvPicPr>
          <p:nvPr userDrawn="1"/>
        </p:nvPicPr>
        <p:blipFill>
          <a:blip r:embed="rId4">
            <a:alphaModFix amt="60000"/>
            <a:extLst>
              <a:ext uri="{28A0092B-C50C-407E-A947-70E740481C1C}">
                <a14:useLocalDpi xmlns:a14="http://schemas.microsoft.com/office/drawing/2010/main" val="0"/>
              </a:ext>
            </a:extLst>
          </a:blip>
          <a:stretch>
            <a:fillRect/>
          </a:stretch>
        </p:blipFill>
        <p:spPr>
          <a:xfrm>
            <a:off x="10247275" y="6444654"/>
            <a:ext cx="1420420" cy="145091"/>
          </a:xfrm>
          <a:prstGeom prst="rect">
            <a:avLst/>
          </a:prstGeom>
          <a:noFill/>
        </p:spPr>
      </p:pic>
    </p:spTree>
    <p:extLst>
      <p:ext uri="{BB962C8B-B14F-4D97-AF65-F5344CB8AC3E}">
        <p14:creationId xmlns:p14="http://schemas.microsoft.com/office/powerpoint/2010/main" val="220940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sv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1E0DBE-3A78-4BD9-9372-311D2D396312}"/>
              </a:ext>
            </a:extLst>
          </p:cNvPr>
          <p:cNvSpPr/>
          <p:nvPr userDrawn="1"/>
        </p:nvSpPr>
        <p:spPr>
          <a:xfrm>
            <a:off x="0" y="1"/>
            <a:ext cx="12192000" cy="6858000"/>
          </a:xfrm>
          <a:prstGeom prst="rect">
            <a:avLst/>
          </a:prstGeom>
          <a:gradFill flip="none" rotWithShape="1">
            <a:gsLst>
              <a:gs pos="0">
                <a:schemeClr val="bg1">
                  <a:alpha val="0"/>
                </a:schemeClr>
              </a:gs>
              <a:gs pos="85000">
                <a:srgbClr val="D2F2F0"/>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2" name="Graphic 11">
            <a:extLst>
              <a:ext uri="{FF2B5EF4-FFF2-40B4-BE49-F238E27FC236}">
                <a16:creationId xmlns:a16="http://schemas.microsoft.com/office/drawing/2014/main" id="{865C630F-C677-4B02-9771-7E6645993062}"/>
              </a:ext>
            </a:extLst>
          </p:cNvPr>
          <p:cNvPicPr>
            <a:picLocks noChangeAspect="1"/>
          </p:cNvPicPr>
          <p:nvPr userDrawn="1"/>
        </p:nvPicPr>
        <p:blipFill rotWithShape="1">
          <a:blip r:embed="rId20">
            <a:extLst>
              <a:ext uri="{96DAC541-7B7A-43D3-8B79-37D633B846F1}">
                <asvg:svgBlip xmlns:asvg="http://schemas.microsoft.com/office/drawing/2016/SVG/main" r:embed="rId21"/>
              </a:ext>
            </a:extLst>
          </a:blip>
          <a:srcRect l="10098" t="18267" r="42690" b="33384"/>
          <a:stretch/>
        </p:blipFill>
        <p:spPr>
          <a:xfrm>
            <a:off x="0" y="-1"/>
            <a:ext cx="12192000" cy="6155106"/>
          </a:xfrm>
          <a:prstGeom prst="rect">
            <a:avLst/>
          </a:prstGeom>
        </p:spPr>
      </p:pic>
      <p:sp>
        <p:nvSpPr>
          <p:cNvPr id="2" name="Title Placeholder 1">
            <a:extLst>
              <a:ext uri="{FF2B5EF4-FFF2-40B4-BE49-F238E27FC236}">
                <a16:creationId xmlns:a16="http://schemas.microsoft.com/office/drawing/2014/main" id="{F03CBFB9-0ABE-4B53-BE1B-371EA69FC7E9}"/>
              </a:ext>
            </a:extLst>
          </p:cNvPr>
          <p:cNvSpPr>
            <a:spLocks noGrp="1"/>
          </p:cNvSpPr>
          <p:nvPr>
            <p:ph type="title"/>
          </p:nvPr>
        </p:nvSpPr>
        <p:spPr>
          <a:xfrm>
            <a:off x="544473" y="244538"/>
            <a:ext cx="11078811" cy="1325563"/>
          </a:xfrm>
          <a:prstGeom prst="rect">
            <a:avLst/>
          </a:prstGeom>
        </p:spPr>
        <p:txBody>
          <a:bodyPr vert="horz" lIns="91440" tIns="45720" rIns="91440" bIns="45720" rtlCol="0" anchor="ctr" anchorCtr="0">
            <a:normAutofit/>
          </a:bodyPr>
          <a:lstStyle/>
          <a:p>
            <a:r>
              <a:rPr lang="en-US" dirty="0"/>
              <a:t>Click to edit Master heading</a:t>
            </a:r>
            <a:endParaRPr lang="en-NZ" dirty="0"/>
          </a:p>
        </p:txBody>
      </p:sp>
      <p:sp>
        <p:nvSpPr>
          <p:cNvPr id="3" name="Text Placeholder 2">
            <a:extLst>
              <a:ext uri="{FF2B5EF4-FFF2-40B4-BE49-F238E27FC236}">
                <a16:creationId xmlns:a16="http://schemas.microsoft.com/office/drawing/2014/main" id="{50CAAD76-83A8-430A-B632-068DD24ED076}"/>
              </a:ext>
            </a:extLst>
          </p:cNvPr>
          <p:cNvSpPr>
            <a:spLocks noGrp="1"/>
          </p:cNvSpPr>
          <p:nvPr>
            <p:ph type="body" idx="1"/>
          </p:nvPr>
        </p:nvSpPr>
        <p:spPr>
          <a:xfrm>
            <a:off x="544473" y="1639019"/>
            <a:ext cx="11078811" cy="4133781"/>
          </a:xfrm>
          <a:prstGeom prst="rect">
            <a:avLst/>
          </a:prstGeom>
        </p:spPr>
        <p:txBody>
          <a:bodyPr vert="horz" lIns="91440" tIns="45720" rIns="91440" bIns="45720" rtlCol="0">
            <a:normAutofit/>
          </a:bodyPr>
          <a:lstStyle/>
          <a:p>
            <a:pPr lvl="0"/>
            <a:r>
              <a:rPr lang="en-US" dirty="0"/>
              <a:t>Edit Master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16" name="Rectangle 15">
            <a:extLst>
              <a:ext uri="{FF2B5EF4-FFF2-40B4-BE49-F238E27FC236}">
                <a16:creationId xmlns:a16="http://schemas.microsoft.com/office/drawing/2014/main" id="{CC5AAFCE-B88A-4472-8D2C-0A12687113D7}"/>
              </a:ext>
            </a:extLst>
          </p:cNvPr>
          <p:cNvSpPr/>
          <p:nvPr userDrawn="1"/>
        </p:nvSpPr>
        <p:spPr bwMode="white">
          <a:xfrm>
            <a:off x="0" y="6149888"/>
            <a:ext cx="12192000" cy="713015"/>
          </a:xfrm>
          <a:prstGeom prst="rect">
            <a:avLst/>
          </a:prstGeom>
          <a:solidFill>
            <a:schemeClr val="bg1"/>
          </a:solidFill>
          <a:ln>
            <a:noFill/>
          </a:ln>
          <a:effectLst>
            <a:outerShdw blurRad="50800" dist="381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pic>
        <p:nvPicPr>
          <p:cNvPr id="17" name="Graphic 16">
            <a:extLst>
              <a:ext uri="{FF2B5EF4-FFF2-40B4-BE49-F238E27FC236}">
                <a16:creationId xmlns:a16="http://schemas.microsoft.com/office/drawing/2014/main" id="{A8BB2E20-F746-4141-8568-A6D7EB3C5ACA}"/>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563631" y="6322160"/>
            <a:ext cx="1528669" cy="359255"/>
          </a:xfrm>
          <a:prstGeom prst="rect">
            <a:avLst/>
          </a:prstGeom>
        </p:spPr>
      </p:pic>
      <p:pic>
        <p:nvPicPr>
          <p:cNvPr id="18" name="Picture 17">
            <a:extLst>
              <a:ext uri="{FF2B5EF4-FFF2-40B4-BE49-F238E27FC236}">
                <a16:creationId xmlns:a16="http://schemas.microsoft.com/office/drawing/2014/main" id="{D0595848-8412-42C7-BA97-2B6F0BB9DB8D}"/>
              </a:ext>
            </a:extLst>
          </p:cNvPr>
          <p:cNvPicPr>
            <a:picLocks noChangeAspect="1"/>
          </p:cNvPicPr>
          <p:nvPr userDrawn="1"/>
        </p:nvPicPr>
        <p:blipFill>
          <a:blip r:embed="rId24">
            <a:alphaModFix amt="60000"/>
            <a:extLst>
              <a:ext uri="{28A0092B-C50C-407E-A947-70E740481C1C}">
                <a14:useLocalDpi xmlns:a14="http://schemas.microsoft.com/office/drawing/2010/main" val="0"/>
              </a:ext>
            </a:extLst>
          </a:blip>
          <a:stretch>
            <a:fillRect/>
          </a:stretch>
        </p:blipFill>
        <p:spPr>
          <a:xfrm>
            <a:off x="10247275" y="6444654"/>
            <a:ext cx="1420420" cy="145091"/>
          </a:xfrm>
          <a:prstGeom prst="rect">
            <a:avLst/>
          </a:prstGeom>
          <a:noFill/>
        </p:spPr>
      </p:pic>
      <p:sp>
        <p:nvSpPr>
          <p:cNvPr id="6" name="TextBox 5">
            <a:extLst>
              <a:ext uri="{FF2B5EF4-FFF2-40B4-BE49-F238E27FC236}">
                <a16:creationId xmlns:a16="http://schemas.microsoft.com/office/drawing/2014/main" id="{3417BE86-CA5E-0C45-C405-B4E2BE994F93}"/>
              </a:ext>
            </a:extLst>
          </p:cNvPr>
          <p:cNvSpPr txBox="1"/>
          <p:nvPr userDrawn="1">
            <p:extLst>
              <p:ext uri="{1162E1C5-73C7-4A58-AE30-91384D911F3F}">
                <p184:classification xmlns:p184="http://schemas.microsoft.com/office/powerpoint/2018/4/main" val="hdr"/>
              </p:ext>
            </p:extLst>
          </p:nvPr>
        </p:nvSpPr>
        <p:spPr>
          <a:xfrm>
            <a:off x="5653850" y="63500"/>
            <a:ext cx="919162" cy="182880"/>
          </a:xfrm>
          <a:prstGeom prst="rect">
            <a:avLst/>
          </a:prstGeom>
        </p:spPr>
        <p:txBody>
          <a:bodyPr horzOverflow="overflow" lIns="0" tIns="0" rIns="0" bIns="0">
            <a:spAutoFit/>
          </a:bodyPr>
          <a:lstStyle/>
          <a:p>
            <a:pPr algn="l"/>
            <a:r>
              <a:rPr lang="en-NZ"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UNCLASSIFIED</a:t>
            </a:r>
          </a:p>
        </p:txBody>
      </p:sp>
      <p:sp>
        <p:nvSpPr>
          <p:cNvPr id="8" name="TextBox 7">
            <a:extLst>
              <a:ext uri="{FF2B5EF4-FFF2-40B4-BE49-F238E27FC236}">
                <a16:creationId xmlns:a16="http://schemas.microsoft.com/office/drawing/2014/main" id="{A7246F4C-351D-743D-B476-F203657837EA}"/>
              </a:ext>
            </a:extLst>
          </p:cNvPr>
          <p:cNvSpPr txBox="1"/>
          <p:nvPr userDrawn="1">
            <p:extLst>
              <p:ext uri="{1162E1C5-73C7-4A58-AE30-91384D911F3F}">
                <p184:classification xmlns:p184="http://schemas.microsoft.com/office/powerpoint/2018/4/main" val="ftr"/>
              </p:ext>
            </p:extLst>
          </p:nvPr>
        </p:nvSpPr>
        <p:spPr>
          <a:xfrm>
            <a:off x="5653850" y="6611620"/>
            <a:ext cx="919162" cy="182880"/>
          </a:xfrm>
          <a:prstGeom prst="rect">
            <a:avLst/>
          </a:prstGeom>
        </p:spPr>
        <p:txBody>
          <a:bodyPr horzOverflow="overflow" lIns="0" tIns="0" rIns="0" bIns="0">
            <a:spAutoFit/>
          </a:bodyPr>
          <a:lstStyle/>
          <a:p>
            <a:pPr algn="l"/>
            <a:r>
              <a:rPr lang="en-NZ"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UNCLASSIFIED</a:t>
            </a:r>
          </a:p>
        </p:txBody>
      </p:sp>
    </p:spTree>
    <p:extLst>
      <p:ext uri="{BB962C8B-B14F-4D97-AF65-F5344CB8AC3E}">
        <p14:creationId xmlns:p14="http://schemas.microsoft.com/office/powerpoint/2010/main" val="2974594512"/>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7" r:id="rId4"/>
    <p:sldLayoutId id="2147483664" r:id="rId5"/>
    <p:sldLayoutId id="2147483651" r:id="rId6"/>
    <p:sldLayoutId id="2147483665" r:id="rId7"/>
    <p:sldLayoutId id="2147483666" r:id="rId8"/>
    <p:sldLayoutId id="2147483652" r:id="rId9"/>
    <p:sldLayoutId id="2147483653" r:id="rId10"/>
    <p:sldLayoutId id="2147483655" r:id="rId11"/>
    <p:sldLayoutId id="2147483662" r:id="rId12"/>
    <p:sldLayoutId id="2147483661" r:id="rId13"/>
    <p:sldLayoutId id="2147483656" r:id="rId14"/>
    <p:sldLayoutId id="2147483657" r:id="rId15"/>
    <p:sldLayoutId id="2147483658" r:id="rId16"/>
    <p:sldLayoutId id="2147483659" r:id="rId17"/>
    <p:sldLayoutId id="2147483660" r:id="rId18"/>
  </p:sldLayoutIdLst>
  <p:hf sldNum="0" hdr="0" ftr="0"/>
  <p:txStyles>
    <p:titleStyle>
      <a:lvl1pPr algn="l" defTabSz="914400" rtl="0" eaLnBrk="1" latinLnBrk="0" hangingPunct="1">
        <a:lnSpc>
          <a:spcPct val="90000"/>
        </a:lnSpc>
        <a:spcBef>
          <a:spcPct val="0"/>
        </a:spcBef>
        <a:buNone/>
        <a:defRPr sz="4400" b="1" kern="1200">
          <a:solidFill>
            <a:schemeClr val="accent2"/>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3200" kern="1200">
          <a:solidFill>
            <a:srgbClr val="41404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kern="1200">
          <a:solidFill>
            <a:srgbClr val="41404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400" kern="1200">
          <a:solidFill>
            <a:srgbClr val="41404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000" kern="1200">
          <a:solidFill>
            <a:srgbClr val="41404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000" kern="1200">
          <a:solidFill>
            <a:srgbClr val="41404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0.sv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15B3A-FD09-41C1-A7BF-1B1734FB0A1F}"/>
              </a:ext>
            </a:extLst>
          </p:cNvPr>
          <p:cNvSpPr>
            <a:spLocks noGrp="1"/>
          </p:cNvSpPr>
          <p:nvPr>
            <p:ph type="ctrTitle"/>
          </p:nvPr>
        </p:nvSpPr>
        <p:spPr>
          <a:xfrm>
            <a:off x="199697" y="1453948"/>
            <a:ext cx="11771586" cy="1565297"/>
          </a:xfrm>
        </p:spPr>
        <p:txBody>
          <a:bodyPr>
            <a:normAutofit/>
          </a:bodyPr>
          <a:lstStyle/>
          <a:p>
            <a:pPr algn="ctr"/>
            <a:r>
              <a:rPr lang="mi-NZ" sz="4400" dirty="0"/>
              <a:t>Institute of Cadastral Surveying Workshop</a:t>
            </a:r>
            <a:endParaRPr lang="en-NZ" sz="4400" dirty="0"/>
          </a:p>
        </p:txBody>
      </p:sp>
      <p:sp>
        <p:nvSpPr>
          <p:cNvPr id="3" name="Subtitle 2">
            <a:extLst>
              <a:ext uri="{FF2B5EF4-FFF2-40B4-BE49-F238E27FC236}">
                <a16:creationId xmlns:a16="http://schemas.microsoft.com/office/drawing/2014/main" id="{93A23B8C-FC88-4824-BACB-6578EC133719}"/>
              </a:ext>
            </a:extLst>
          </p:cNvPr>
          <p:cNvSpPr>
            <a:spLocks noGrp="1"/>
          </p:cNvSpPr>
          <p:nvPr>
            <p:ph type="subTitle" idx="1"/>
          </p:nvPr>
        </p:nvSpPr>
        <p:spPr/>
        <p:txBody>
          <a:bodyPr/>
          <a:lstStyle/>
          <a:p>
            <a:r>
              <a:rPr lang="mi-NZ" dirty="0" err="1"/>
              <a:t>What</a:t>
            </a:r>
            <a:r>
              <a:rPr lang="mi-NZ" dirty="0"/>
              <a:t> </a:t>
            </a:r>
            <a:r>
              <a:rPr lang="mi-NZ" dirty="0" err="1"/>
              <a:t>should</a:t>
            </a:r>
            <a:r>
              <a:rPr lang="mi-NZ" dirty="0"/>
              <a:t> </a:t>
            </a:r>
            <a:r>
              <a:rPr lang="mi-NZ" dirty="0" err="1"/>
              <a:t>be</a:t>
            </a:r>
            <a:r>
              <a:rPr lang="mi-NZ" dirty="0"/>
              <a:t> </a:t>
            </a:r>
            <a:r>
              <a:rPr lang="mi-NZ" dirty="0" err="1"/>
              <a:t>checked</a:t>
            </a:r>
            <a:r>
              <a:rPr lang="mi-NZ" dirty="0"/>
              <a:t> </a:t>
            </a:r>
            <a:r>
              <a:rPr lang="mi-NZ" dirty="0" err="1"/>
              <a:t>in</a:t>
            </a:r>
            <a:r>
              <a:rPr lang="mi-NZ" dirty="0"/>
              <a:t> a </a:t>
            </a:r>
            <a:r>
              <a:rPr lang="mi-NZ" dirty="0" err="1"/>
              <a:t>routine</a:t>
            </a:r>
            <a:r>
              <a:rPr lang="mi-NZ" dirty="0"/>
              <a:t> </a:t>
            </a:r>
            <a:r>
              <a:rPr lang="mi-NZ" dirty="0" err="1"/>
              <a:t>cadastral</a:t>
            </a:r>
            <a:r>
              <a:rPr lang="mi-NZ" dirty="0"/>
              <a:t> </a:t>
            </a:r>
            <a:r>
              <a:rPr lang="mi-NZ" dirty="0" err="1"/>
              <a:t>survey</a:t>
            </a:r>
            <a:r>
              <a:rPr lang="mi-NZ" dirty="0"/>
              <a:t> </a:t>
            </a:r>
            <a:r>
              <a:rPr lang="mi-NZ" dirty="0" err="1"/>
              <a:t>dataset</a:t>
            </a:r>
            <a:r>
              <a:rPr lang="mi-NZ" dirty="0"/>
              <a:t> (CSD)</a:t>
            </a:r>
            <a:endParaRPr lang="en-NZ" dirty="0"/>
          </a:p>
        </p:txBody>
      </p:sp>
      <p:sp>
        <p:nvSpPr>
          <p:cNvPr id="4" name="Text Placeholder 3">
            <a:extLst>
              <a:ext uri="{FF2B5EF4-FFF2-40B4-BE49-F238E27FC236}">
                <a16:creationId xmlns:a16="http://schemas.microsoft.com/office/drawing/2014/main" id="{FE133D24-85C1-4E6C-ACD1-423FFB23B9CA}"/>
              </a:ext>
            </a:extLst>
          </p:cNvPr>
          <p:cNvSpPr>
            <a:spLocks noGrp="1"/>
          </p:cNvSpPr>
          <p:nvPr>
            <p:ph type="body" sz="quarter" idx="13"/>
          </p:nvPr>
        </p:nvSpPr>
        <p:spPr>
          <a:xfrm>
            <a:off x="544513" y="5315625"/>
            <a:ext cx="11102975" cy="900448"/>
          </a:xfrm>
        </p:spPr>
        <p:txBody>
          <a:bodyPr>
            <a:normAutofit/>
          </a:bodyPr>
          <a:lstStyle/>
          <a:p>
            <a:r>
              <a:rPr lang="mi-NZ" b="1" dirty="0"/>
              <a:t>Mike Morris</a:t>
            </a:r>
            <a:br>
              <a:rPr lang="mi-NZ" dirty="0"/>
            </a:br>
            <a:r>
              <a:rPr lang="mi-NZ" dirty="0"/>
              <a:t>Principal Cadastral Surveyor, Property Rights - Survey</a:t>
            </a:r>
            <a:endParaRPr lang="en-NZ" dirty="0"/>
          </a:p>
        </p:txBody>
      </p:sp>
      <p:sp>
        <p:nvSpPr>
          <p:cNvPr id="5" name="Content Placeholder 4">
            <a:extLst>
              <a:ext uri="{FF2B5EF4-FFF2-40B4-BE49-F238E27FC236}">
                <a16:creationId xmlns:a16="http://schemas.microsoft.com/office/drawing/2014/main" id="{C9AF5FA0-7F46-4C01-87B3-CF5DC65D0BBF}"/>
              </a:ext>
            </a:extLst>
          </p:cNvPr>
          <p:cNvSpPr>
            <a:spLocks noGrp="1"/>
          </p:cNvSpPr>
          <p:nvPr>
            <p:ph sz="quarter" idx="14"/>
          </p:nvPr>
        </p:nvSpPr>
        <p:spPr/>
        <p:txBody>
          <a:bodyPr/>
          <a:lstStyle/>
          <a:p>
            <a:r>
              <a:rPr lang="mi-NZ" dirty="0"/>
              <a:t>16 </a:t>
            </a:r>
            <a:r>
              <a:rPr lang="mi-NZ" dirty="0" err="1"/>
              <a:t>August</a:t>
            </a:r>
            <a:r>
              <a:rPr lang="mi-NZ" dirty="0"/>
              <a:t> 2025</a:t>
            </a:r>
            <a:endParaRPr lang="en-NZ" dirty="0"/>
          </a:p>
        </p:txBody>
      </p:sp>
    </p:spTree>
    <p:extLst>
      <p:ext uri="{BB962C8B-B14F-4D97-AF65-F5344CB8AC3E}">
        <p14:creationId xmlns:p14="http://schemas.microsoft.com/office/powerpoint/2010/main" val="1872959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4A8B-A3D0-45D0-AC16-8CE3C5A197B3}"/>
              </a:ext>
            </a:extLst>
          </p:cNvPr>
          <p:cNvSpPr>
            <a:spLocks noGrp="1"/>
          </p:cNvSpPr>
          <p:nvPr>
            <p:ph type="title"/>
          </p:nvPr>
        </p:nvSpPr>
        <p:spPr>
          <a:xfrm>
            <a:off x="556594" y="521940"/>
            <a:ext cx="11078811" cy="625795"/>
          </a:xfrm>
        </p:spPr>
        <p:txBody>
          <a:bodyPr>
            <a:normAutofit/>
          </a:bodyPr>
          <a:lstStyle/>
          <a:p>
            <a:r>
              <a:rPr lang="en-US" sz="3600" dirty="0"/>
              <a:t>Existing Non-Primary Parcels &amp; Interests</a:t>
            </a:r>
            <a:endParaRPr lang="en-NZ" sz="3600" dirty="0"/>
          </a:p>
        </p:txBody>
      </p:sp>
      <p:sp>
        <p:nvSpPr>
          <p:cNvPr id="4" name="TextBox 3">
            <a:extLst>
              <a:ext uri="{FF2B5EF4-FFF2-40B4-BE49-F238E27FC236}">
                <a16:creationId xmlns:a16="http://schemas.microsoft.com/office/drawing/2014/main" id="{6D45D314-7F8C-548E-F89F-7803262D0B8E}"/>
              </a:ext>
            </a:extLst>
          </p:cNvPr>
          <p:cNvSpPr txBox="1"/>
          <p:nvPr/>
        </p:nvSpPr>
        <p:spPr>
          <a:xfrm>
            <a:off x="3021458" y="2199634"/>
            <a:ext cx="6149082"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rPr>
              <a:t>Think…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NZ"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rPr>
              <a:t>Geometric relationship</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NZ"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rPr>
              <a:t>Have all interests been identified</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NZ" sz="2000" dirty="0">
                <a:solidFill>
                  <a:srgbClr val="414042"/>
                </a:solidFill>
                <a:latin typeface="Arial" panose="020B0604020202020204" pitchFamily="34" charset="0"/>
                <a:cs typeface="Arial" panose="020B0604020202020204" pitchFamily="34" charset="0"/>
              </a:rPr>
              <a:t>Capture</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NZ"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rPr>
              <a:t>Comparisons</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NZ" sz="2000" dirty="0">
                <a:solidFill>
                  <a:srgbClr val="414042"/>
                </a:solidFill>
                <a:latin typeface="Arial" panose="020B0604020202020204" pitchFamily="34" charset="0"/>
                <a:cs typeface="Arial" panose="020B0604020202020204" pitchFamily="34" charset="0"/>
              </a:rPr>
              <a:t>Headings</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NZ"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rPr>
              <a:t>Other resources or artifacts</a:t>
            </a:r>
          </a:p>
        </p:txBody>
      </p:sp>
    </p:spTree>
    <p:extLst>
      <p:ext uri="{BB962C8B-B14F-4D97-AF65-F5344CB8AC3E}">
        <p14:creationId xmlns:p14="http://schemas.microsoft.com/office/powerpoint/2010/main" val="1637411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BE8D1-DFEC-1187-21EF-5B8831B5C9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9B3AA9-1B36-BE37-EDD5-44E8E840178A}"/>
              </a:ext>
            </a:extLst>
          </p:cNvPr>
          <p:cNvSpPr>
            <a:spLocks noGrp="1"/>
          </p:cNvSpPr>
          <p:nvPr>
            <p:ph type="title"/>
          </p:nvPr>
        </p:nvSpPr>
        <p:spPr>
          <a:xfrm>
            <a:off x="544473" y="244538"/>
            <a:ext cx="11078811" cy="625795"/>
          </a:xfrm>
        </p:spPr>
        <p:txBody>
          <a:bodyPr>
            <a:normAutofit/>
          </a:bodyPr>
          <a:lstStyle/>
          <a:p>
            <a:r>
              <a:rPr lang="en-US" sz="3600" dirty="0"/>
              <a:t>Existing Non-Primary Parcels 1</a:t>
            </a:r>
            <a:endParaRPr lang="en-NZ" sz="3600" dirty="0"/>
          </a:p>
        </p:txBody>
      </p:sp>
      <p:sp>
        <p:nvSpPr>
          <p:cNvPr id="6" name="TextBox 5">
            <a:extLst>
              <a:ext uri="{FF2B5EF4-FFF2-40B4-BE49-F238E27FC236}">
                <a16:creationId xmlns:a16="http://schemas.microsoft.com/office/drawing/2014/main" id="{60D91CFA-5115-46F5-DC92-5B828E2AEFF9}"/>
              </a:ext>
            </a:extLst>
          </p:cNvPr>
          <p:cNvSpPr txBox="1"/>
          <p:nvPr/>
        </p:nvSpPr>
        <p:spPr>
          <a:xfrm>
            <a:off x="453284" y="1383700"/>
            <a:ext cx="11285432"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414042"/>
                </a:solidFill>
                <a:effectLst/>
                <a:uLnTx/>
                <a:uFillTx/>
                <a:latin typeface="Segoe UI"/>
                <a:ea typeface="+mn-ea"/>
                <a:cs typeface="+mn-cs"/>
              </a:rPr>
              <a:t>Confirm the Title Diagram includes sufficient information to </a:t>
            </a:r>
            <a:r>
              <a:rPr kumimoji="0" lang="en-NZ" sz="1800" b="1" i="0" u="none" strike="noStrike" kern="1200" cap="none" spc="0" normalizeH="0" baseline="0" noProof="0" dirty="0">
                <a:ln>
                  <a:noFill/>
                </a:ln>
                <a:solidFill>
                  <a:srgbClr val="414042"/>
                </a:solidFill>
                <a:effectLst/>
                <a:uLnTx/>
                <a:uFillTx/>
                <a:latin typeface="Segoe UI"/>
                <a:ea typeface="+mn-ea"/>
                <a:cs typeface="+mn-cs"/>
              </a:rPr>
              <a:t>identify where Non-Primary Parcels are located relative to its underlying parcel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414042"/>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414042"/>
                </a:solidFill>
                <a:effectLst/>
                <a:uLnTx/>
                <a:uFillTx/>
                <a:latin typeface="Segoe UI"/>
                <a:ea typeface="+mn-ea"/>
                <a:cs typeface="+mn-cs"/>
              </a:rPr>
              <a:t>Check subject parcel(s) record(s) of title, and </a:t>
            </a:r>
            <a:r>
              <a:rPr kumimoji="0" lang="en-NZ" sz="1800" b="1" i="0" u="none" strike="noStrike" kern="1200" cap="none" spc="0" normalizeH="0" baseline="0" noProof="0" dirty="0">
                <a:ln>
                  <a:noFill/>
                </a:ln>
                <a:solidFill>
                  <a:srgbClr val="414042"/>
                </a:solidFill>
                <a:effectLst/>
                <a:uLnTx/>
                <a:uFillTx/>
                <a:latin typeface="Segoe UI"/>
                <a:ea typeface="+mn-ea"/>
                <a:cs typeface="+mn-cs"/>
              </a:rPr>
              <a:t>identify all existing subject easements, and spatially defined covenants/consent notices</a:t>
            </a:r>
            <a:r>
              <a:rPr kumimoji="0" lang="en-NZ" sz="1800" b="0" i="0" u="none" strike="noStrike" kern="1200" cap="none" spc="0" normalizeH="0" baseline="0" noProof="0" dirty="0">
                <a:ln>
                  <a:noFill/>
                </a:ln>
                <a:solidFill>
                  <a:srgbClr val="414042"/>
                </a:solidFill>
                <a:effectLst/>
                <a:uLnTx/>
                <a:uFillTx/>
                <a:latin typeface="Segoe UI"/>
                <a:ea typeface="+mn-ea"/>
                <a:cs typeface="+mn-cs"/>
              </a:rPr>
              <a:t>. Determine </a:t>
            </a:r>
            <a:r>
              <a:rPr kumimoji="0" lang="en-NZ" sz="1800" b="1" i="0" u="none" strike="noStrike" kern="1200" cap="none" spc="0" normalizeH="0" baseline="0" noProof="0" dirty="0">
                <a:ln>
                  <a:noFill/>
                </a:ln>
                <a:solidFill>
                  <a:srgbClr val="414042"/>
                </a:solidFill>
                <a:effectLst/>
                <a:uLnTx/>
                <a:uFillTx/>
                <a:latin typeface="Segoe UI"/>
                <a:ea typeface="+mn-ea"/>
                <a:cs typeface="+mn-cs"/>
              </a:rPr>
              <a:t>which are to be retained and which are to be surrendered</a:t>
            </a:r>
            <a:r>
              <a:rPr kumimoji="0" lang="en-NZ" sz="1800" b="0" i="0" u="none" strike="noStrike" kern="1200" cap="none" spc="0" normalizeH="0" baseline="0" noProof="0" dirty="0">
                <a:ln>
                  <a:noFill/>
                </a:ln>
                <a:solidFill>
                  <a:srgbClr val="414042"/>
                </a:solidFill>
                <a:effectLst/>
                <a:uLnTx/>
                <a:uFillTx/>
                <a:latin typeface="Segoe UI"/>
                <a:ea typeface="+mn-ea"/>
                <a:cs typeface="+mn-cs"/>
              </a:rPr>
              <a:t>. Confirm that existing easements/covenants that have been previously captured in Landonline are ‘Extinguished’ in the parcel tree and recreated (where retained).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414042"/>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414042"/>
                </a:solidFill>
                <a:effectLst/>
                <a:uLnTx/>
                <a:uFillTx/>
                <a:latin typeface="Segoe UI"/>
                <a:ea typeface="+mn-ea"/>
                <a:cs typeface="+mn-cs"/>
              </a:rPr>
              <a:t>Compare the schedule with the title diagram and the plan where it was first defined. </a:t>
            </a:r>
            <a:r>
              <a:rPr kumimoji="0" lang="en-NZ" sz="1800" b="1" i="0" u="none" strike="noStrike" kern="1200" cap="none" spc="0" normalizeH="0" baseline="0" noProof="0" dirty="0">
                <a:ln>
                  <a:noFill/>
                </a:ln>
                <a:solidFill>
                  <a:srgbClr val="414042"/>
                </a:solidFill>
                <a:effectLst/>
                <a:uLnTx/>
                <a:uFillTx/>
                <a:latin typeface="Segoe UI"/>
                <a:ea typeface="+mn-ea"/>
                <a:cs typeface="+mn-cs"/>
              </a:rPr>
              <a:t>Check the bearings and distances on the original plan</a:t>
            </a:r>
            <a:r>
              <a:rPr kumimoji="0" lang="en-NZ" sz="1800" b="0" i="0" u="none" strike="noStrike" kern="1200" cap="none" spc="0" normalizeH="0" baseline="0" noProof="0" dirty="0">
                <a:ln>
                  <a:noFill/>
                </a:ln>
                <a:solidFill>
                  <a:srgbClr val="414042"/>
                </a:solidFill>
                <a:effectLst/>
                <a:uLnTx/>
                <a:uFillTx/>
                <a:latin typeface="Segoe UI"/>
                <a:ea typeface="+mn-ea"/>
                <a:cs typeface="+mn-cs"/>
              </a:rPr>
              <a:t> to ensure the new parcels account for the full spatial extent of the original parcels.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414042"/>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414042"/>
                </a:solidFill>
                <a:effectLst/>
                <a:uLnTx/>
                <a:uFillTx/>
                <a:latin typeface="Segoe UI"/>
                <a:ea typeface="+mn-ea"/>
                <a:cs typeface="+mn-cs"/>
              </a:rPr>
              <a:t>On the schedule, confirm the heading is “schedule of existing easements” and other headings meet the requirements of Rules 94 &amp; 95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414042"/>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414042"/>
              </a:solidFill>
              <a:effectLst/>
              <a:uLnTx/>
              <a:uFillTx/>
              <a:latin typeface="Segoe UI"/>
              <a:ea typeface="+mn-ea"/>
              <a:cs typeface="+mn-cs"/>
            </a:endParaRPr>
          </a:p>
        </p:txBody>
      </p:sp>
    </p:spTree>
    <p:extLst>
      <p:ext uri="{BB962C8B-B14F-4D97-AF65-F5344CB8AC3E}">
        <p14:creationId xmlns:p14="http://schemas.microsoft.com/office/powerpoint/2010/main" val="407219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3BE06-544B-6C95-5D7F-EA15F4D973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2DF687-E339-09C0-E765-5BE2644A29B2}"/>
              </a:ext>
            </a:extLst>
          </p:cNvPr>
          <p:cNvSpPr>
            <a:spLocks noGrp="1"/>
          </p:cNvSpPr>
          <p:nvPr>
            <p:ph type="title"/>
          </p:nvPr>
        </p:nvSpPr>
        <p:spPr>
          <a:xfrm>
            <a:off x="544473" y="244538"/>
            <a:ext cx="11078811" cy="625795"/>
          </a:xfrm>
        </p:spPr>
        <p:txBody>
          <a:bodyPr>
            <a:normAutofit/>
          </a:bodyPr>
          <a:lstStyle/>
          <a:p>
            <a:r>
              <a:rPr lang="en-US" sz="3600" dirty="0"/>
              <a:t>Existing Non-Primary Parcels 2</a:t>
            </a:r>
            <a:endParaRPr lang="en-NZ" sz="3600" dirty="0"/>
          </a:p>
        </p:txBody>
      </p:sp>
      <p:sp>
        <p:nvSpPr>
          <p:cNvPr id="4" name="TextBox 3">
            <a:extLst>
              <a:ext uri="{FF2B5EF4-FFF2-40B4-BE49-F238E27FC236}">
                <a16:creationId xmlns:a16="http://schemas.microsoft.com/office/drawing/2014/main" id="{FB32B8E9-0D6F-F2B7-EA0C-B0EA394E2EC8}"/>
              </a:ext>
            </a:extLst>
          </p:cNvPr>
          <p:cNvSpPr txBox="1"/>
          <p:nvPr/>
        </p:nvSpPr>
        <p:spPr>
          <a:xfrm>
            <a:off x="350704" y="1305341"/>
            <a:ext cx="11490592" cy="42473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414042"/>
                </a:solidFill>
                <a:effectLst/>
                <a:uLnTx/>
                <a:uFillTx/>
                <a:latin typeface="Segoe UI"/>
                <a:ea typeface="+mn-ea"/>
                <a:cs typeface="+mn-cs"/>
              </a:rPr>
              <a:t>For each easement or covenant listed in the schedule confirm the: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NZ" sz="1800" b="1" i="0" u="none" strike="noStrike" kern="1200" cap="none" spc="0" normalizeH="0" baseline="0" noProof="0" dirty="0">
                <a:ln>
                  <a:noFill/>
                </a:ln>
                <a:solidFill>
                  <a:srgbClr val="414042"/>
                </a:solidFill>
                <a:effectLst/>
                <a:uLnTx/>
                <a:uFillTx/>
                <a:latin typeface="Segoe UI"/>
                <a:ea typeface="+mn-ea"/>
                <a:cs typeface="+mn-cs"/>
              </a:rPr>
              <a:t>Purpose is consistent with the original purpose</a:t>
            </a:r>
            <a:r>
              <a:rPr kumimoji="0" lang="en-NZ" sz="1800" b="0" i="0" u="none" strike="noStrike" kern="1200" cap="none" spc="0" normalizeH="0" baseline="0" noProof="0" dirty="0">
                <a:ln>
                  <a:noFill/>
                </a:ln>
                <a:solidFill>
                  <a:srgbClr val="414042"/>
                </a:solidFill>
                <a:effectLst/>
                <a:uLnTx/>
                <a:uFillTx/>
                <a:latin typeface="Segoe UI"/>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NZ" sz="1800" b="1" i="0" u="none" strike="noStrike" kern="1200" cap="none" spc="0" normalizeH="0" baseline="0" noProof="0" dirty="0">
                <a:ln>
                  <a:noFill/>
                </a:ln>
                <a:solidFill>
                  <a:srgbClr val="414042"/>
                </a:solidFill>
                <a:effectLst/>
                <a:uLnTx/>
                <a:uFillTx/>
                <a:latin typeface="Segoe UI"/>
                <a:ea typeface="+mn-ea"/>
                <a:cs typeface="+mn-cs"/>
              </a:rPr>
              <a:t>Parcel Identifier/s match </a:t>
            </a:r>
            <a:r>
              <a:rPr kumimoji="0" lang="en-NZ" sz="1800" b="0" i="0" u="none" strike="noStrike" kern="1200" cap="none" spc="0" normalizeH="0" baseline="0" noProof="0" dirty="0">
                <a:ln>
                  <a:noFill/>
                </a:ln>
                <a:solidFill>
                  <a:srgbClr val="414042"/>
                </a:solidFill>
                <a:effectLst/>
                <a:uLnTx/>
                <a:uFillTx/>
                <a:latin typeface="Segoe UI"/>
                <a:ea typeface="+mn-ea"/>
                <a:cs typeface="+mn-cs"/>
              </a:rPr>
              <a:t>the newly created non-primary parcels in Landonline.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NZ" sz="1800" b="1" i="0" u="none" strike="noStrike" kern="1200" cap="none" spc="0" normalizeH="0" baseline="0" noProof="0" dirty="0">
                <a:ln>
                  <a:noFill/>
                </a:ln>
                <a:solidFill>
                  <a:srgbClr val="414042"/>
                </a:solidFill>
                <a:effectLst/>
                <a:uLnTx/>
                <a:uFillTx/>
                <a:latin typeface="Segoe UI"/>
                <a:ea typeface="+mn-ea"/>
                <a:cs typeface="+mn-cs"/>
              </a:rPr>
              <a:t>Creating document reference is consistent </a:t>
            </a:r>
            <a:r>
              <a:rPr kumimoji="0" lang="en-NZ" sz="1800" b="0" i="0" u="none" strike="noStrike" kern="1200" cap="none" spc="0" normalizeH="0" baseline="0" noProof="0" dirty="0">
                <a:ln>
                  <a:noFill/>
                </a:ln>
                <a:solidFill>
                  <a:srgbClr val="414042"/>
                </a:solidFill>
                <a:effectLst/>
                <a:uLnTx/>
                <a:uFillTx/>
                <a:latin typeface="Segoe UI"/>
                <a:ea typeface="+mn-ea"/>
                <a:cs typeface="+mn-cs"/>
              </a:rPr>
              <a:t>with the reference on the Record of Title.</a:t>
            </a:r>
            <a:endParaRPr lang="en-NZ" dirty="0"/>
          </a:p>
          <a:p>
            <a:endParaRPr lang="en-NZ" dirty="0"/>
          </a:p>
          <a:p>
            <a:r>
              <a:rPr lang="en-NZ" dirty="0"/>
              <a:t>Confirm </a:t>
            </a:r>
            <a:r>
              <a:rPr lang="en-NZ" b="1" dirty="0"/>
              <a:t>any existing easements </a:t>
            </a:r>
            <a:r>
              <a:rPr lang="en-NZ" dirty="0"/>
              <a:t>or spatially defined covenants/consent notices that were initially identified on the Record of Title that are </a:t>
            </a:r>
            <a:r>
              <a:rPr lang="en-NZ" b="1" dirty="0"/>
              <a:t>not recorded as being retained, are shown </a:t>
            </a:r>
            <a:r>
              <a:rPr lang="en-NZ" dirty="0"/>
              <a:t>or noted on the schedule </a:t>
            </a:r>
            <a:r>
              <a:rPr lang="en-NZ" b="1" dirty="0"/>
              <a:t>as surrendered or revoked</a:t>
            </a:r>
            <a:r>
              <a:rPr lang="en-NZ" dirty="0"/>
              <a:t>.</a:t>
            </a:r>
          </a:p>
          <a:p>
            <a:endParaRPr lang="en-NZ" dirty="0"/>
          </a:p>
          <a:p>
            <a:r>
              <a:rPr lang="en-NZ" dirty="0"/>
              <a:t>Ensure that </a:t>
            </a:r>
            <a:r>
              <a:rPr lang="en-NZ" b="1" dirty="0"/>
              <a:t>where an existing easement hasn’t been spatially defined </a:t>
            </a:r>
            <a:r>
              <a:rPr lang="en-NZ" dirty="0"/>
              <a:t>(undefined) but is to be retained, </a:t>
            </a:r>
            <a:r>
              <a:rPr lang="en-NZ" b="1" dirty="0"/>
              <a:t>it has been shown either by an annotation on the title diagram or in the schedule of easements</a:t>
            </a:r>
            <a:r>
              <a:rPr lang="en-NZ" dirty="0"/>
              <a:t>, this should include the creating document reference and indicate that it affects the entire new lot(s) as burdened land.</a:t>
            </a:r>
          </a:p>
          <a:p>
            <a:endParaRPr lang="en-NZ" dirty="0"/>
          </a:p>
          <a:p>
            <a:r>
              <a:rPr lang="en-NZ" dirty="0"/>
              <a:t>For a </a:t>
            </a:r>
            <a:r>
              <a:rPr lang="en-NZ" b="1" dirty="0"/>
              <a:t>centreline easement, ensure it has been made into a polygon if there is a width </a:t>
            </a:r>
            <a:r>
              <a:rPr lang="en-NZ" dirty="0"/>
              <a:t>indicated on the underlying plan or document.</a:t>
            </a:r>
          </a:p>
        </p:txBody>
      </p:sp>
    </p:spTree>
    <p:extLst>
      <p:ext uri="{BB962C8B-B14F-4D97-AF65-F5344CB8AC3E}">
        <p14:creationId xmlns:p14="http://schemas.microsoft.com/office/powerpoint/2010/main" val="399257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4A8B-A3D0-45D0-AC16-8CE3C5A197B3}"/>
              </a:ext>
            </a:extLst>
          </p:cNvPr>
          <p:cNvSpPr>
            <a:spLocks noGrp="1"/>
          </p:cNvSpPr>
          <p:nvPr>
            <p:ph type="title"/>
          </p:nvPr>
        </p:nvSpPr>
        <p:spPr>
          <a:xfrm>
            <a:off x="556594" y="439748"/>
            <a:ext cx="11078811" cy="772604"/>
          </a:xfrm>
        </p:spPr>
        <p:txBody>
          <a:bodyPr>
            <a:normAutofit/>
          </a:bodyPr>
          <a:lstStyle/>
          <a:p>
            <a:r>
              <a:rPr lang="en-US" sz="3600" dirty="0"/>
              <a:t>New Non-Primary Parcels &amp; Interests</a:t>
            </a:r>
            <a:endParaRPr lang="en-NZ" sz="3600" dirty="0"/>
          </a:p>
        </p:txBody>
      </p:sp>
      <p:sp>
        <p:nvSpPr>
          <p:cNvPr id="4" name="TextBox 3">
            <a:extLst>
              <a:ext uri="{FF2B5EF4-FFF2-40B4-BE49-F238E27FC236}">
                <a16:creationId xmlns:a16="http://schemas.microsoft.com/office/drawing/2014/main" id="{EB685DC5-B45D-847B-6A75-E571782A15AA}"/>
              </a:ext>
            </a:extLst>
          </p:cNvPr>
          <p:cNvSpPr txBox="1"/>
          <p:nvPr/>
        </p:nvSpPr>
        <p:spPr>
          <a:xfrm>
            <a:off x="2838236" y="2459504"/>
            <a:ext cx="6149082"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rPr>
              <a:t>Think…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NZ"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rPr>
              <a:t>Geometric relationship</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NZ"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rPr>
              <a:t>Spatial extent</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NZ"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rPr>
              <a:t>Headings</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NZ" sz="2000" dirty="0">
                <a:solidFill>
                  <a:srgbClr val="414042"/>
                </a:solidFill>
                <a:latin typeface="Arial" panose="020B0604020202020204" pitchFamily="34" charset="0"/>
                <a:cs typeface="Arial" panose="020B0604020202020204" pitchFamily="34" charset="0"/>
              </a:rPr>
              <a:t>Consistency</a:t>
            </a:r>
          </a:p>
        </p:txBody>
      </p:sp>
    </p:spTree>
    <p:extLst>
      <p:ext uri="{BB962C8B-B14F-4D97-AF65-F5344CB8AC3E}">
        <p14:creationId xmlns:p14="http://schemas.microsoft.com/office/powerpoint/2010/main" val="576729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F02F1-93E1-91D1-7369-6432FE0373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F764A5-37B6-745B-96F1-620DD005C84B}"/>
              </a:ext>
            </a:extLst>
          </p:cNvPr>
          <p:cNvSpPr>
            <a:spLocks noGrp="1"/>
          </p:cNvSpPr>
          <p:nvPr>
            <p:ph type="title"/>
          </p:nvPr>
        </p:nvSpPr>
        <p:spPr>
          <a:xfrm>
            <a:off x="544473" y="244539"/>
            <a:ext cx="11078811" cy="772604"/>
          </a:xfrm>
        </p:spPr>
        <p:txBody>
          <a:bodyPr>
            <a:normAutofit/>
          </a:bodyPr>
          <a:lstStyle/>
          <a:p>
            <a:r>
              <a:rPr lang="en-US" sz="3600" dirty="0"/>
              <a:t>New Non-Primary Parcels &amp; Interests</a:t>
            </a:r>
            <a:endParaRPr lang="en-NZ" sz="3600" dirty="0"/>
          </a:p>
        </p:txBody>
      </p:sp>
      <p:sp>
        <p:nvSpPr>
          <p:cNvPr id="4" name="TextBox 3">
            <a:extLst>
              <a:ext uri="{FF2B5EF4-FFF2-40B4-BE49-F238E27FC236}">
                <a16:creationId xmlns:a16="http://schemas.microsoft.com/office/drawing/2014/main" id="{EC6C0E2E-801D-0F4C-452B-B41A1CBBBD2D}"/>
              </a:ext>
            </a:extLst>
          </p:cNvPr>
          <p:cNvSpPr txBox="1"/>
          <p:nvPr/>
        </p:nvSpPr>
        <p:spPr>
          <a:xfrm>
            <a:off x="181374" y="1017143"/>
            <a:ext cx="11599523" cy="5078313"/>
          </a:xfrm>
          <a:prstGeom prst="rect">
            <a:avLst/>
          </a:prstGeom>
          <a:noFill/>
        </p:spPr>
        <p:txBody>
          <a:bodyPr wrap="square">
            <a:spAutoFit/>
          </a:bodyPr>
          <a:lstStyle/>
          <a:p>
            <a:r>
              <a:rPr lang="en-NZ" dirty="0"/>
              <a:t>Confirm the </a:t>
            </a:r>
            <a:r>
              <a:rPr lang="en-NZ" b="1" dirty="0"/>
              <a:t>Title Diagram </a:t>
            </a:r>
            <a:r>
              <a:rPr lang="en-NZ" dirty="0"/>
              <a:t>includes sufficient information to </a:t>
            </a:r>
            <a:r>
              <a:rPr lang="en-NZ" b="1" dirty="0"/>
              <a:t>identify where Non-Primary Parcels are located relative to its underlying parcel.</a:t>
            </a:r>
          </a:p>
          <a:p>
            <a:r>
              <a:rPr lang="en-NZ" dirty="0"/>
              <a:t> </a:t>
            </a:r>
          </a:p>
          <a:p>
            <a:r>
              <a:rPr lang="en-NZ" dirty="0"/>
              <a:t>On the Title Diagram, </a:t>
            </a:r>
            <a:r>
              <a:rPr lang="en-NZ" b="1" dirty="0"/>
              <a:t>confirm bearings and distances are shown for all new right-line and arc Non-Primary Parcel boundaries.</a:t>
            </a:r>
          </a:p>
          <a:p>
            <a:endParaRPr lang="en-NZ" dirty="0"/>
          </a:p>
          <a:p>
            <a:r>
              <a:rPr lang="en-NZ" dirty="0"/>
              <a:t>On the Schedule/Memorandum:</a:t>
            </a:r>
          </a:p>
          <a:p>
            <a:r>
              <a:rPr lang="en-NZ" dirty="0"/>
              <a:t> </a:t>
            </a:r>
          </a:p>
          <a:p>
            <a:pPr marL="285750" indent="-285750">
              <a:buFont typeface="Courier New" panose="02070309020205020404" pitchFamily="49" charset="0"/>
              <a:buChar char="o"/>
            </a:pPr>
            <a:r>
              <a:rPr lang="en-NZ" b="1" dirty="0"/>
              <a:t>Confirm the heading meets CSR 93(1) requirements</a:t>
            </a:r>
            <a:r>
              <a:rPr lang="en-NZ" dirty="0"/>
              <a:t>. If a Territorial Authority Certificate has been attached and specifies the granting or reserving of the easement(s) set out in the Memorandum of Easements, ensure the correct heading (Memorandum of Easements) is used.</a:t>
            </a:r>
          </a:p>
          <a:p>
            <a:pPr marL="285750" indent="-285750">
              <a:buFont typeface="Courier New" panose="02070309020205020404" pitchFamily="49" charset="0"/>
              <a:buChar char="o"/>
            </a:pPr>
            <a:endParaRPr lang="en-NZ" dirty="0"/>
          </a:p>
          <a:p>
            <a:pPr marL="285750" indent="-285750">
              <a:buFont typeface="Courier New" panose="02070309020205020404" pitchFamily="49" charset="0"/>
              <a:buChar char="o"/>
            </a:pPr>
            <a:r>
              <a:rPr lang="en-NZ" dirty="0"/>
              <a:t>Confirm </a:t>
            </a:r>
            <a:r>
              <a:rPr lang="en-NZ" b="1" dirty="0"/>
              <a:t>easements are recorded in tabular form with their parcel identifier, easement purpose, Burdened Land and Benefited Land/Grantee </a:t>
            </a:r>
            <a:r>
              <a:rPr lang="en-NZ" dirty="0"/>
              <a:t>to comply with the requirements of CSR 93(2). Covenants may only need to be referenced by annotation on the Title Plan.</a:t>
            </a:r>
          </a:p>
          <a:p>
            <a:endParaRPr lang="en-NZ" dirty="0"/>
          </a:p>
          <a:p>
            <a:r>
              <a:rPr lang="en-NZ" dirty="0"/>
              <a:t>Confirm the </a:t>
            </a:r>
            <a:r>
              <a:rPr lang="en-NZ" b="1" dirty="0"/>
              <a:t>Non-Primary Parcel identifiers and Burdened Land </a:t>
            </a:r>
            <a:r>
              <a:rPr lang="en-NZ" dirty="0"/>
              <a:t>shown on the Title Diagram </a:t>
            </a:r>
            <a:r>
              <a:rPr lang="en-NZ" b="1" dirty="0"/>
              <a:t>reconcile with the information provided in the Schedule/Memorandum and Capture </a:t>
            </a:r>
            <a:r>
              <a:rPr lang="en-NZ" dirty="0"/>
              <a:t>(including Parcel Tree in Landonline).</a:t>
            </a:r>
          </a:p>
        </p:txBody>
      </p:sp>
    </p:spTree>
    <p:extLst>
      <p:ext uri="{BB962C8B-B14F-4D97-AF65-F5344CB8AC3E}">
        <p14:creationId xmlns:p14="http://schemas.microsoft.com/office/powerpoint/2010/main" val="1326112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4A8B-A3D0-45D0-AC16-8CE3C5A197B3}"/>
              </a:ext>
            </a:extLst>
          </p:cNvPr>
          <p:cNvSpPr>
            <a:spLocks noGrp="1"/>
          </p:cNvSpPr>
          <p:nvPr>
            <p:ph type="title"/>
          </p:nvPr>
        </p:nvSpPr>
        <p:spPr>
          <a:xfrm>
            <a:off x="544473" y="244539"/>
            <a:ext cx="11078811" cy="803426"/>
          </a:xfrm>
        </p:spPr>
        <p:txBody>
          <a:bodyPr>
            <a:normAutofit/>
          </a:bodyPr>
          <a:lstStyle/>
          <a:p>
            <a:r>
              <a:rPr lang="en-US" sz="3600" dirty="0"/>
              <a:t>Survey Diagram</a:t>
            </a:r>
            <a:endParaRPr lang="en-NZ" sz="3600" dirty="0"/>
          </a:p>
        </p:txBody>
      </p:sp>
      <p:sp>
        <p:nvSpPr>
          <p:cNvPr id="4" name="TextBox 3">
            <a:extLst>
              <a:ext uri="{FF2B5EF4-FFF2-40B4-BE49-F238E27FC236}">
                <a16:creationId xmlns:a16="http://schemas.microsoft.com/office/drawing/2014/main" id="{C9ED8CDE-A90A-E0FA-642B-9FEBA5B19886}"/>
              </a:ext>
            </a:extLst>
          </p:cNvPr>
          <p:cNvSpPr txBox="1"/>
          <p:nvPr/>
        </p:nvSpPr>
        <p:spPr>
          <a:xfrm>
            <a:off x="3023171" y="2785261"/>
            <a:ext cx="6149082"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rPr>
              <a:t>Think…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NZ" sz="2000" dirty="0">
                <a:solidFill>
                  <a:srgbClr val="414042"/>
                </a:solidFill>
                <a:latin typeface="Arial" panose="020B0604020202020204" pitchFamily="34" charset="0"/>
                <a:cs typeface="Arial" panose="020B0604020202020204" pitchFamily="34" charset="0"/>
              </a:rPr>
              <a:t>Needs of future users</a:t>
            </a:r>
            <a:endParaRPr kumimoji="0" lang="en-NZ"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NZ"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rPr>
              <a:t>User added text</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NZ" sz="2000" dirty="0">
                <a:solidFill>
                  <a:srgbClr val="414042"/>
                </a:solidFill>
                <a:latin typeface="Arial" panose="020B0604020202020204" pitchFamily="34" charset="0"/>
                <a:cs typeface="Arial" panose="020B0604020202020204" pitchFamily="34" charset="0"/>
              </a:rPr>
              <a:t>Symbology</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NZ"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rPr>
              <a:t>Consistency</a:t>
            </a:r>
          </a:p>
        </p:txBody>
      </p:sp>
    </p:spTree>
    <p:extLst>
      <p:ext uri="{BB962C8B-B14F-4D97-AF65-F5344CB8AC3E}">
        <p14:creationId xmlns:p14="http://schemas.microsoft.com/office/powerpoint/2010/main" val="4078173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FBC8B-386E-7F80-2060-12C4D992C7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AA3EB4-7BDD-C903-C9C8-C464A03C6665}"/>
              </a:ext>
            </a:extLst>
          </p:cNvPr>
          <p:cNvSpPr>
            <a:spLocks noGrp="1"/>
          </p:cNvSpPr>
          <p:nvPr>
            <p:ph type="title"/>
          </p:nvPr>
        </p:nvSpPr>
        <p:spPr>
          <a:xfrm>
            <a:off x="544473" y="244539"/>
            <a:ext cx="11078811" cy="803426"/>
          </a:xfrm>
        </p:spPr>
        <p:txBody>
          <a:bodyPr>
            <a:normAutofit/>
          </a:bodyPr>
          <a:lstStyle/>
          <a:p>
            <a:r>
              <a:rPr lang="en-US" sz="3600" dirty="0"/>
              <a:t>Survey Diagram</a:t>
            </a:r>
            <a:endParaRPr lang="en-NZ" sz="3600" dirty="0"/>
          </a:p>
        </p:txBody>
      </p:sp>
      <p:sp>
        <p:nvSpPr>
          <p:cNvPr id="4" name="TextBox 3">
            <a:extLst>
              <a:ext uri="{FF2B5EF4-FFF2-40B4-BE49-F238E27FC236}">
                <a16:creationId xmlns:a16="http://schemas.microsoft.com/office/drawing/2014/main" id="{C56D3079-D938-BCA9-8470-BD5EE7C02967}"/>
              </a:ext>
            </a:extLst>
          </p:cNvPr>
          <p:cNvSpPr txBox="1"/>
          <p:nvPr/>
        </p:nvSpPr>
        <p:spPr>
          <a:xfrm>
            <a:off x="340624" y="1165484"/>
            <a:ext cx="11486508" cy="4801314"/>
          </a:xfrm>
          <a:prstGeom prst="rect">
            <a:avLst/>
          </a:prstGeom>
          <a:noFill/>
        </p:spPr>
        <p:txBody>
          <a:bodyPr wrap="square">
            <a:spAutoFit/>
          </a:bodyPr>
          <a:lstStyle/>
          <a:p>
            <a:r>
              <a:rPr lang="en-NZ" dirty="0"/>
              <a:t>On the Survey Diagram confirm:</a:t>
            </a:r>
          </a:p>
          <a:p>
            <a:endParaRPr lang="en-NZ" dirty="0"/>
          </a:p>
          <a:p>
            <a:pPr marL="285750" indent="-285750">
              <a:buFont typeface="Courier New" panose="02070309020205020404" pitchFamily="49" charset="0"/>
              <a:buChar char="o"/>
            </a:pPr>
            <a:r>
              <a:rPr lang="en-NZ" b="1" dirty="0"/>
              <a:t>All information </a:t>
            </a:r>
            <a:r>
              <a:rPr lang="en-NZ" dirty="0"/>
              <a:t>on the Survey Sheets </a:t>
            </a:r>
            <a:r>
              <a:rPr lang="en-NZ" b="1" dirty="0"/>
              <a:t>is clearly legible </a:t>
            </a:r>
            <a:r>
              <a:rPr lang="en-NZ" dirty="0"/>
              <a:t>when printed at A3 size.</a:t>
            </a:r>
          </a:p>
          <a:p>
            <a:pPr marL="285750" indent="-285750">
              <a:buFont typeface="Courier New" panose="02070309020205020404" pitchFamily="49" charset="0"/>
              <a:buChar char="o"/>
            </a:pPr>
            <a:endParaRPr lang="en-NZ" dirty="0"/>
          </a:p>
          <a:p>
            <a:pPr marL="285750" indent="-285750">
              <a:buFont typeface="Courier New" panose="02070309020205020404" pitchFamily="49" charset="0"/>
              <a:buChar char="o"/>
            </a:pPr>
            <a:r>
              <a:rPr lang="en-NZ" dirty="0"/>
              <a:t>Any </a:t>
            </a:r>
            <a:r>
              <a:rPr lang="en-NZ" b="1" dirty="0"/>
              <a:t>user added text is correct</a:t>
            </a:r>
            <a:r>
              <a:rPr lang="en-NZ" dirty="0"/>
              <a:t>, this includes total distances shown in brackets or annotated as being between specified marks, and diagram references.</a:t>
            </a:r>
          </a:p>
          <a:p>
            <a:pPr marL="285750" indent="-285750">
              <a:buFont typeface="Courier New" panose="02070309020205020404" pitchFamily="49" charset="0"/>
              <a:buChar char="o"/>
            </a:pPr>
            <a:endParaRPr lang="en-NZ" dirty="0"/>
          </a:p>
          <a:p>
            <a:pPr marL="285750" indent="-285750">
              <a:buFont typeface="Courier New" panose="02070309020205020404" pitchFamily="49" charset="0"/>
              <a:buChar char="o"/>
            </a:pPr>
            <a:r>
              <a:rPr lang="en-NZ" b="1" dirty="0"/>
              <a:t>Every mark name is correct </a:t>
            </a:r>
            <a:r>
              <a:rPr lang="en-NZ" dirty="0"/>
              <a:t>and is shown on at least one page; of either the Survey Sheets or Title Sheets.</a:t>
            </a:r>
          </a:p>
          <a:p>
            <a:pPr marL="285750" indent="-285750">
              <a:buFont typeface="Courier New" panose="02070309020205020404" pitchFamily="49" charset="0"/>
              <a:buChar char="o"/>
            </a:pPr>
            <a:endParaRPr lang="en-NZ" dirty="0"/>
          </a:p>
          <a:p>
            <a:pPr marL="285750" indent="-285750">
              <a:buFont typeface="Courier New" panose="02070309020205020404" pitchFamily="49" charset="0"/>
              <a:buChar char="o"/>
            </a:pPr>
            <a:r>
              <a:rPr lang="en-NZ" dirty="0"/>
              <a:t>Line styles and mark </a:t>
            </a:r>
            <a:r>
              <a:rPr lang="en-NZ" b="1" dirty="0"/>
              <a:t>symbology are correct</a:t>
            </a:r>
            <a:r>
              <a:rPr lang="en-NZ" dirty="0"/>
              <a:t>.</a:t>
            </a:r>
          </a:p>
          <a:p>
            <a:pPr marL="285750" indent="-285750">
              <a:buFont typeface="Courier New" panose="02070309020205020404" pitchFamily="49" charset="0"/>
              <a:buChar char="o"/>
            </a:pPr>
            <a:endParaRPr lang="en-NZ" dirty="0"/>
          </a:p>
          <a:p>
            <a:pPr marL="285750" indent="-285750">
              <a:buFont typeface="Courier New" panose="02070309020205020404" pitchFamily="49" charset="0"/>
              <a:buChar char="o"/>
            </a:pPr>
            <a:r>
              <a:rPr lang="en-NZ" dirty="0"/>
              <a:t>Where </a:t>
            </a:r>
            <a:r>
              <a:rPr lang="en-NZ" b="1" dirty="0"/>
              <a:t>Disturbed/Renewed marks </a:t>
            </a:r>
            <a:r>
              <a:rPr lang="en-NZ" dirty="0"/>
              <a:t>are captured, these are shown with the </a:t>
            </a:r>
            <a:r>
              <a:rPr lang="en-NZ" b="1" dirty="0"/>
              <a:t>correct mark symbology and are annotated correctly</a:t>
            </a:r>
            <a:r>
              <a:rPr lang="en-NZ" dirty="0"/>
              <a:t>, and are treated as new marks at their new position.</a:t>
            </a:r>
          </a:p>
          <a:p>
            <a:pPr marL="285750" indent="-285750">
              <a:buFont typeface="Courier New" panose="02070309020205020404" pitchFamily="49" charset="0"/>
              <a:buChar char="o"/>
            </a:pPr>
            <a:endParaRPr lang="en-NZ" dirty="0"/>
          </a:p>
          <a:p>
            <a:pPr marL="285750" indent="-285750">
              <a:buFont typeface="Courier New" panose="02070309020205020404" pitchFamily="49" charset="0"/>
              <a:buChar char="o"/>
            </a:pPr>
            <a:r>
              <a:rPr lang="en-NZ" dirty="0"/>
              <a:t>The </a:t>
            </a:r>
            <a:r>
              <a:rPr lang="en-NZ" b="1" dirty="0"/>
              <a:t>name of the road/railway </a:t>
            </a:r>
            <a:r>
              <a:rPr lang="en-NZ" dirty="0"/>
              <a:t>(or simple description of these) is shown where it abuts a new parcel.</a:t>
            </a:r>
          </a:p>
          <a:p>
            <a:pPr marL="285750" indent="-285750">
              <a:buFont typeface="Courier New" panose="02070309020205020404" pitchFamily="49" charset="0"/>
              <a:buChar char="o"/>
            </a:pPr>
            <a:endParaRPr lang="en-NZ" dirty="0"/>
          </a:p>
          <a:p>
            <a:pPr marL="285750" indent="-285750">
              <a:buFont typeface="Courier New" panose="02070309020205020404" pitchFamily="49" charset="0"/>
              <a:buChar char="o"/>
            </a:pPr>
            <a:r>
              <a:rPr lang="en-NZ" dirty="0"/>
              <a:t>There is </a:t>
            </a:r>
            <a:r>
              <a:rPr lang="en-NZ" b="1" dirty="0"/>
              <a:t>no conflicting information </a:t>
            </a:r>
            <a:r>
              <a:rPr lang="en-NZ" dirty="0"/>
              <a:t>between sheets. </a:t>
            </a:r>
          </a:p>
        </p:txBody>
      </p:sp>
    </p:spTree>
    <p:extLst>
      <p:ext uri="{BB962C8B-B14F-4D97-AF65-F5344CB8AC3E}">
        <p14:creationId xmlns:p14="http://schemas.microsoft.com/office/powerpoint/2010/main" val="3259176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C3F58-3B2C-1FE3-788D-8F62D389EB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BD1D58-7E42-ADEF-7C03-1346C9DB1E00}"/>
              </a:ext>
            </a:extLst>
          </p:cNvPr>
          <p:cNvSpPr>
            <a:spLocks noGrp="1"/>
          </p:cNvSpPr>
          <p:nvPr>
            <p:ph type="title"/>
          </p:nvPr>
        </p:nvSpPr>
        <p:spPr>
          <a:xfrm>
            <a:off x="544473" y="244539"/>
            <a:ext cx="11078811" cy="803426"/>
          </a:xfrm>
        </p:spPr>
        <p:txBody>
          <a:bodyPr>
            <a:normAutofit/>
          </a:bodyPr>
          <a:lstStyle/>
          <a:p>
            <a:r>
              <a:rPr lang="en-US" sz="3600" dirty="0"/>
              <a:t>Title Diagram</a:t>
            </a:r>
            <a:endParaRPr lang="en-NZ" sz="3600" dirty="0"/>
          </a:p>
        </p:txBody>
      </p:sp>
      <p:sp>
        <p:nvSpPr>
          <p:cNvPr id="4" name="TextBox 3">
            <a:extLst>
              <a:ext uri="{FF2B5EF4-FFF2-40B4-BE49-F238E27FC236}">
                <a16:creationId xmlns:a16="http://schemas.microsoft.com/office/drawing/2014/main" id="{5FA67EB5-9ED5-A7CA-E856-171623EC4768}"/>
              </a:ext>
            </a:extLst>
          </p:cNvPr>
          <p:cNvSpPr txBox="1"/>
          <p:nvPr/>
        </p:nvSpPr>
        <p:spPr>
          <a:xfrm>
            <a:off x="3023171" y="2785261"/>
            <a:ext cx="614908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rPr>
              <a:t>Think…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NZ"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rPr>
              <a:t>Where do we start…</a:t>
            </a:r>
          </a:p>
        </p:txBody>
      </p:sp>
    </p:spTree>
    <p:extLst>
      <p:ext uri="{BB962C8B-B14F-4D97-AF65-F5344CB8AC3E}">
        <p14:creationId xmlns:p14="http://schemas.microsoft.com/office/powerpoint/2010/main" val="2631336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A952E-BB51-9349-F507-3C199AD7CB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D6519E-2942-324D-7A9E-1C6033033403}"/>
              </a:ext>
            </a:extLst>
          </p:cNvPr>
          <p:cNvSpPr>
            <a:spLocks noGrp="1"/>
          </p:cNvSpPr>
          <p:nvPr>
            <p:ph type="title"/>
          </p:nvPr>
        </p:nvSpPr>
        <p:spPr>
          <a:xfrm>
            <a:off x="544473" y="244539"/>
            <a:ext cx="11078811" cy="803426"/>
          </a:xfrm>
        </p:spPr>
        <p:txBody>
          <a:bodyPr>
            <a:normAutofit/>
          </a:bodyPr>
          <a:lstStyle/>
          <a:p>
            <a:r>
              <a:rPr lang="en-US" sz="3600" dirty="0"/>
              <a:t>Title Diagram 1</a:t>
            </a:r>
            <a:endParaRPr lang="en-NZ" sz="3600" dirty="0"/>
          </a:p>
        </p:txBody>
      </p:sp>
      <p:sp>
        <p:nvSpPr>
          <p:cNvPr id="4" name="TextBox 3">
            <a:extLst>
              <a:ext uri="{FF2B5EF4-FFF2-40B4-BE49-F238E27FC236}">
                <a16:creationId xmlns:a16="http://schemas.microsoft.com/office/drawing/2014/main" id="{73838807-536D-658B-8947-C7D8F6E23FAA}"/>
              </a:ext>
            </a:extLst>
          </p:cNvPr>
          <p:cNvSpPr txBox="1"/>
          <p:nvPr/>
        </p:nvSpPr>
        <p:spPr>
          <a:xfrm>
            <a:off x="568716" y="1028343"/>
            <a:ext cx="10942034" cy="4801314"/>
          </a:xfrm>
          <a:prstGeom prst="rect">
            <a:avLst/>
          </a:prstGeom>
          <a:noFill/>
        </p:spPr>
        <p:txBody>
          <a:bodyPr wrap="square">
            <a:spAutoFit/>
          </a:bodyPr>
          <a:lstStyle/>
          <a:p>
            <a:r>
              <a:rPr lang="en-NZ" b="1" dirty="0"/>
              <a:t>All information </a:t>
            </a:r>
            <a:r>
              <a:rPr lang="en-NZ" dirty="0"/>
              <a:t>on the Title Sheets </a:t>
            </a:r>
            <a:r>
              <a:rPr lang="en-NZ" b="1" dirty="0"/>
              <a:t>is clearly legible </a:t>
            </a:r>
            <a:r>
              <a:rPr lang="en-NZ" dirty="0"/>
              <a:t>when printed at A4 size.</a:t>
            </a:r>
          </a:p>
          <a:p>
            <a:endParaRPr lang="en-NZ" dirty="0"/>
          </a:p>
          <a:p>
            <a:r>
              <a:rPr lang="en-NZ" dirty="0"/>
              <a:t>Any </a:t>
            </a:r>
            <a:r>
              <a:rPr lang="en-NZ" b="1" dirty="0"/>
              <a:t>user added text is correct</a:t>
            </a:r>
            <a:r>
              <a:rPr lang="en-NZ" dirty="0"/>
              <a:t>, this includes total distances shown in brackets or annotated as being between specified marks, and diagram references.</a:t>
            </a:r>
          </a:p>
          <a:p>
            <a:endParaRPr lang="en-NZ" dirty="0"/>
          </a:p>
          <a:p>
            <a:r>
              <a:rPr lang="en-NZ" dirty="0"/>
              <a:t>The </a:t>
            </a:r>
            <a:r>
              <a:rPr lang="en-NZ" b="1" dirty="0"/>
              <a:t>name of the road/railway </a:t>
            </a:r>
            <a:r>
              <a:rPr lang="en-NZ" dirty="0"/>
              <a:t>(or simple description of these) is shown on the Title Sheets where it abuts a new parcel.</a:t>
            </a:r>
          </a:p>
          <a:p>
            <a:endParaRPr lang="en-NZ" dirty="0"/>
          </a:p>
          <a:p>
            <a:r>
              <a:rPr lang="en-NZ" b="1" dirty="0"/>
              <a:t>All parcels are shown </a:t>
            </a:r>
            <a:r>
              <a:rPr lang="en-NZ" dirty="0"/>
              <a:t>on the Title Sheets </a:t>
            </a:r>
            <a:r>
              <a:rPr lang="en-NZ" b="1" dirty="0"/>
              <a:t>in their entirety</a:t>
            </a:r>
            <a:r>
              <a:rPr lang="en-NZ" dirty="0"/>
              <a:t>, without distortion, </a:t>
            </a:r>
            <a:r>
              <a:rPr lang="en-NZ" b="1" dirty="0"/>
              <a:t>on at least one sheet </a:t>
            </a:r>
            <a:r>
              <a:rPr lang="en-NZ" dirty="0"/>
              <a:t>with a depiction of its boundaries and appellation.</a:t>
            </a:r>
          </a:p>
          <a:p>
            <a:endParaRPr lang="en-NZ" dirty="0"/>
          </a:p>
          <a:p>
            <a:r>
              <a:rPr lang="en-NZ" b="1" dirty="0"/>
              <a:t>The Title Diagram shows a bearing and distance for every right-line boundary</a:t>
            </a:r>
            <a:r>
              <a:rPr lang="en-NZ" dirty="0"/>
              <a:t>, together with the related boundary points; and the chord bearing, arc distance, and radius for an arc boundary, together with the boundary points related to that distance (this may be shown across several diagrams).</a:t>
            </a:r>
          </a:p>
          <a:p>
            <a:endParaRPr lang="en-NZ" dirty="0"/>
          </a:p>
          <a:p>
            <a:r>
              <a:rPr lang="en-NZ" dirty="0"/>
              <a:t>Where </a:t>
            </a:r>
            <a:r>
              <a:rPr lang="en-NZ" b="1" dirty="0"/>
              <a:t>bearings and distances </a:t>
            </a:r>
            <a:r>
              <a:rPr lang="en-NZ" dirty="0"/>
              <a:t>are not shown </a:t>
            </a:r>
            <a:r>
              <a:rPr lang="en-NZ" b="1" dirty="0"/>
              <a:t>for an existing non-primary parcel</a:t>
            </a:r>
            <a:r>
              <a:rPr lang="en-NZ" dirty="0"/>
              <a:t>, ensure the parcel is annotated with the source CSD. </a:t>
            </a:r>
          </a:p>
        </p:txBody>
      </p:sp>
    </p:spTree>
    <p:extLst>
      <p:ext uri="{BB962C8B-B14F-4D97-AF65-F5344CB8AC3E}">
        <p14:creationId xmlns:p14="http://schemas.microsoft.com/office/powerpoint/2010/main" val="241811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731C4-7344-8178-7CE4-8C74183D06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603325-D0B4-8D4C-21DE-1900E9BA5B90}"/>
              </a:ext>
            </a:extLst>
          </p:cNvPr>
          <p:cNvSpPr>
            <a:spLocks noGrp="1"/>
          </p:cNvSpPr>
          <p:nvPr>
            <p:ph type="title"/>
          </p:nvPr>
        </p:nvSpPr>
        <p:spPr>
          <a:xfrm>
            <a:off x="544473" y="244539"/>
            <a:ext cx="11078811" cy="803426"/>
          </a:xfrm>
        </p:spPr>
        <p:txBody>
          <a:bodyPr>
            <a:normAutofit/>
          </a:bodyPr>
          <a:lstStyle/>
          <a:p>
            <a:r>
              <a:rPr lang="en-US" sz="3600" dirty="0"/>
              <a:t>Title Diagram 2</a:t>
            </a:r>
            <a:endParaRPr lang="en-NZ" sz="3600" dirty="0"/>
          </a:p>
        </p:txBody>
      </p:sp>
      <p:sp>
        <p:nvSpPr>
          <p:cNvPr id="4" name="TextBox 3">
            <a:extLst>
              <a:ext uri="{FF2B5EF4-FFF2-40B4-BE49-F238E27FC236}">
                <a16:creationId xmlns:a16="http://schemas.microsoft.com/office/drawing/2014/main" id="{125CFCE7-943B-85A9-1DBE-97165AE9CAD0}"/>
              </a:ext>
            </a:extLst>
          </p:cNvPr>
          <p:cNvSpPr txBox="1"/>
          <p:nvPr/>
        </p:nvSpPr>
        <p:spPr>
          <a:xfrm>
            <a:off x="544472" y="1746607"/>
            <a:ext cx="11078811" cy="3139321"/>
          </a:xfrm>
          <a:prstGeom prst="rect">
            <a:avLst/>
          </a:prstGeom>
          <a:noFill/>
        </p:spPr>
        <p:txBody>
          <a:bodyPr wrap="square">
            <a:spAutoFit/>
          </a:bodyPr>
          <a:lstStyle/>
          <a:p>
            <a:r>
              <a:rPr lang="en-NZ" b="1" dirty="0"/>
              <a:t>Non-primary parcel spatial relationship with its underlying parcel is clear</a:t>
            </a:r>
            <a:r>
              <a:rPr lang="en-NZ" dirty="0"/>
              <a:t>.</a:t>
            </a:r>
          </a:p>
          <a:p>
            <a:pPr marL="742950" lvl="1" indent="-285750">
              <a:buFont typeface="Courier New" panose="02070309020205020404" pitchFamily="49" charset="0"/>
              <a:buChar char="o"/>
            </a:pPr>
            <a:r>
              <a:rPr lang="en-NZ" dirty="0"/>
              <a:t>They coincide, at some point, with an existing primary parcel boundary; or</a:t>
            </a:r>
          </a:p>
          <a:p>
            <a:pPr marL="742950" lvl="1" indent="-285750">
              <a:buFont typeface="Courier New" panose="02070309020205020404" pitchFamily="49" charset="0"/>
              <a:buChar char="o"/>
            </a:pPr>
            <a:r>
              <a:rPr lang="en-NZ" dirty="0"/>
              <a:t>They are connected to at least two primary parcel boundary points by non-boundary vectors. (The non-boundary vectors will show on the survey sheets). </a:t>
            </a:r>
          </a:p>
          <a:p>
            <a:endParaRPr lang="en-NZ" dirty="0"/>
          </a:p>
          <a:p>
            <a:r>
              <a:rPr lang="en-NZ" b="1" dirty="0"/>
              <a:t>Where a parcel is required to vest </a:t>
            </a:r>
            <a:r>
              <a:rPr lang="en-NZ" dirty="0"/>
              <a:t>(or other matters required by law) </a:t>
            </a:r>
            <a:r>
              <a:rPr lang="en-NZ" b="1" dirty="0"/>
              <a:t>the required notation has been shown</a:t>
            </a:r>
            <a:r>
              <a:rPr lang="en-NZ" dirty="0"/>
              <a:t> on the Title Diagram. For example, “Road to Vest in [Territorial Authority]”. </a:t>
            </a:r>
          </a:p>
          <a:p>
            <a:endParaRPr lang="en-NZ" dirty="0"/>
          </a:p>
          <a:p>
            <a:r>
              <a:rPr lang="en-NZ" dirty="0"/>
              <a:t>Where </a:t>
            </a:r>
            <a:r>
              <a:rPr lang="en-NZ" b="1" dirty="0"/>
              <a:t>a local purpose reserve </a:t>
            </a:r>
            <a:r>
              <a:rPr lang="en-NZ" dirty="0"/>
              <a:t>is to vest in a territorial authority there </a:t>
            </a:r>
            <a:r>
              <a:rPr lang="en-NZ" b="1" dirty="0"/>
              <a:t>must be a secondary purpose included in the vesting notation </a:t>
            </a:r>
            <a:r>
              <a:rPr lang="en-NZ" dirty="0"/>
              <a:t>(e.g., “local purpose (accessway) reserve”. Review the Survey Header to ensure vesting purpose is same as what is listed on Title Diagram.</a:t>
            </a:r>
          </a:p>
        </p:txBody>
      </p:sp>
    </p:spTree>
    <p:extLst>
      <p:ext uri="{BB962C8B-B14F-4D97-AF65-F5344CB8AC3E}">
        <p14:creationId xmlns:p14="http://schemas.microsoft.com/office/powerpoint/2010/main" val="3529983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452B4D3-7BF0-4060-91B0-8841BF2AD08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3638" b="13638"/>
          <a:stretch>
            <a:fillRect/>
          </a:stretch>
        </p:blipFill>
        <p:spPr/>
      </p:pic>
      <p:sp>
        <p:nvSpPr>
          <p:cNvPr id="12" name="Rectangle 11">
            <a:extLst>
              <a:ext uri="{FF2B5EF4-FFF2-40B4-BE49-F238E27FC236}">
                <a16:creationId xmlns:a16="http://schemas.microsoft.com/office/drawing/2014/main" id="{5D6804A4-7F8D-4817-94AA-41F7F0C76BB8}"/>
              </a:ext>
            </a:extLst>
          </p:cNvPr>
          <p:cNvSpPr/>
          <p:nvPr/>
        </p:nvSpPr>
        <p:spPr bwMode="black">
          <a:xfrm>
            <a:off x="447125" y="3070295"/>
            <a:ext cx="5563253" cy="5047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90C2E346-F22C-42C5-B30B-D9C1EBCFC12E}"/>
              </a:ext>
            </a:extLst>
          </p:cNvPr>
          <p:cNvSpPr/>
          <p:nvPr/>
        </p:nvSpPr>
        <p:spPr bwMode="black">
          <a:xfrm>
            <a:off x="447126" y="3814832"/>
            <a:ext cx="5563253" cy="5047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a:extLst>
              <a:ext uri="{FF2B5EF4-FFF2-40B4-BE49-F238E27FC236}">
                <a16:creationId xmlns:a16="http://schemas.microsoft.com/office/drawing/2014/main" id="{8BF41C9E-FD1E-4197-9FAB-35AD29D3C47D}"/>
              </a:ext>
            </a:extLst>
          </p:cNvPr>
          <p:cNvSpPr/>
          <p:nvPr/>
        </p:nvSpPr>
        <p:spPr bwMode="black">
          <a:xfrm>
            <a:off x="447124" y="4603624"/>
            <a:ext cx="5563255" cy="5047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a:extLst>
              <a:ext uri="{FF2B5EF4-FFF2-40B4-BE49-F238E27FC236}">
                <a16:creationId xmlns:a16="http://schemas.microsoft.com/office/drawing/2014/main" id="{CED0BE4A-B27B-404F-B3D1-B926EFC174EB}"/>
              </a:ext>
            </a:extLst>
          </p:cNvPr>
          <p:cNvSpPr/>
          <p:nvPr/>
        </p:nvSpPr>
        <p:spPr bwMode="black">
          <a:xfrm>
            <a:off x="447126" y="2322540"/>
            <a:ext cx="5563255" cy="5047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a:extLst>
              <a:ext uri="{FF2B5EF4-FFF2-40B4-BE49-F238E27FC236}">
                <a16:creationId xmlns:a16="http://schemas.microsoft.com/office/drawing/2014/main" id="{AB9CD8BB-364D-4E97-AF88-A2C808477D14}"/>
              </a:ext>
            </a:extLst>
          </p:cNvPr>
          <p:cNvSpPr/>
          <p:nvPr/>
        </p:nvSpPr>
        <p:spPr bwMode="black">
          <a:xfrm>
            <a:off x="447126" y="1547838"/>
            <a:ext cx="5563255" cy="5047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itle 1">
            <a:extLst>
              <a:ext uri="{FF2B5EF4-FFF2-40B4-BE49-F238E27FC236}">
                <a16:creationId xmlns:a16="http://schemas.microsoft.com/office/drawing/2014/main" id="{59D489B1-9A02-4733-874D-6147972C0C42}"/>
              </a:ext>
            </a:extLst>
          </p:cNvPr>
          <p:cNvSpPr txBox="1">
            <a:spLocks/>
          </p:cNvSpPr>
          <p:nvPr/>
        </p:nvSpPr>
        <p:spPr bwMode="white">
          <a:xfrm>
            <a:off x="447123" y="1608169"/>
            <a:ext cx="11072212" cy="3641662"/>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b="1" kern="1200">
                <a:solidFill>
                  <a:srgbClr val="007198"/>
                </a:solidFill>
                <a:latin typeface="Segoe UI" panose="020B0502040204020203" pitchFamily="34" charset="0"/>
                <a:ea typeface="+mj-ea"/>
                <a:cs typeface="Segoe UI" panose="020B0502040204020203" pitchFamily="34" charset="0"/>
              </a:defRPr>
            </a:lvl1pPr>
          </a:lstStyle>
          <a:p>
            <a:pPr marL="457200" indent="-457200">
              <a:lnSpc>
                <a:spcPct val="100000"/>
              </a:lnSpc>
              <a:spcAft>
                <a:spcPts val="600"/>
              </a:spcAft>
              <a:buFont typeface="Courier New" panose="02070309020205020404" pitchFamily="49" charset="0"/>
              <a:buChar char="o"/>
            </a:pPr>
            <a:r>
              <a:rPr lang="mi-NZ" sz="2400" dirty="0" err="1">
                <a:solidFill>
                  <a:schemeClr val="bg1"/>
                </a:solidFill>
              </a:rPr>
              <a:t>Clarity</a:t>
            </a:r>
            <a:endParaRPr lang="mi-NZ" sz="2400" dirty="0">
              <a:solidFill>
                <a:schemeClr val="bg1"/>
              </a:solidFill>
            </a:endParaRPr>
          </a:p>
          <a:p>
            <a:pPr marL="457200" indent="-457200">
              <a:lnSpc>
                <a:spcPct val="100000"/>
              </a:lnSpc>
              <a:spcAft>
                <a:spcPts val="600"/>
              </a:spcAft>
              <a:buFont typeface="Courier New" panose="02070309020205020404" pitchFamily="49" charset="0"/>
              <a:buChar char="o"/>
            </a:pPr>
            <a:endParaRPr lang="mi-NZ" sz="2400" dirty="0">
              <a:solidFill>
                <a:schemeClr val="bg1"/>
              </a:solidFill>
            </a:endParaRPr>
          </a:p>
          <a:p>
            <a:pPr marL="457200" indent="-457200">
              <a:lnSpc>
                <a:spcPct val="100000"/>
              </a:lnSpc>
              <a:spcAft>
                <a:spcPts val="600"/>
              </a:spcAft>
              <a:buFont typeface="Courier New" panose="02070309020205020404" pitchFamily="49" charset="0"/>
              <a:buChar char="o"/>
            </a:pPr>
            <a:r>
              <a:rPr lang="mi-NZ" sz="2400" dirty="0" err="1">
                <a:solidFill>
                  <a:schemeClr val="bg1"/>
                </a:solidFill>
              </a:rPr>
              <a:t>Sustainable</a:t>
            </a:r>
            <a:r>
              <a:rPr lang="mi-NZ" sz="2400" dirty="0">
                <a:solidFill>
                  <a:schemeClr val="bg1"/>
                </a:solidFill>
              </a:rPr>
              <a:t> and </a:t>
            </a:r>
            <a:r>
              <a:rPr lang="mi-NZ" sz="2400" dirty="0" err="1">
                <a:solidFill>
                  <a:schemeClr val="bg1"/>
                </a:solidFill>
              </a:rPr>
              <a:t>enduring</a:t>
            </a:r>
            <a:r>
              <a:rPr lang="mi-NZ" sz="2400" dirty="0">
                <a:solidFill>
                  <a:schemeClr val="bg1"/>
                </a:solidFill>
              </a:rPr>
              <a:t> </a:t>
            </a:r>
            <a:r>
              <a:rPr lang="mi-NZ" sz="2400" dirty="0" err="1">
                <a:solidFill>
                  <a:schemeClr val="bg1"/>
                </a:solidFill>
              </a:rPr>
              <a:t>framework</a:t>
            </a:r>
            <a:endParaRPr lang="mi-NZ" sz="2400" dirty="0">
              <a:solidFill>
                <a:schemeClr val="bg1"/>
              </a:solidFill>
            </a:endParaRPr>
          </a:p>
          <a:p>
            <a:pPr marL="457200" indent="-457200">
              <a:lnSpc>
                <a:spcPct val="100000"/>
              </a:lnSpc>
              <a:spcAft>
                <a:spcPts val="600"/>
              </a:spcAft>
              <a:buFont typeface="Courier New" panose="02070309020205020404" pitchFamily="49" charset="0"/>
              <a:buChar char="o"/>
            </a:pPr>
            <a:endParaRPr lang="mi-NZ" sz="2400" dirty="0">
              <a:solidFill>
                <a:schemeClr val="bg1"/>
              </a:solidFill>
            </a:endParaRPr>
          </a:p>
          <a:p>
            <a:pPr marL="457200" indent="-457200">
              <a:lnSpc>
                <a:spcPct val="100000"/>
              </a:lnSpc>
              <a:spcAft>
                <a:spcPts val="600"/>
              </a:spcAft>
              <a:buFont typeface="Courier New" panose="02070309020205020404" pitchFamily="49" charset="0"/>
              <a:buChar char="o"/>
            </a:pPr>
            <a:r>
              <a:rPr lang="mi-NZ" sz="2400" dirty="0" err="1">
                <a:solidFill>
                  <a:schemeClr val="bg1"/>
                </a:solidFill>
              </a:rPr>
              <a:t>Understanding</a:t>
            </a:r>
            <a:r>
              <a:rPr lang="mi-NZ" sz="2400" dirty="0">
                <a:solidFill>
                  <a:schemeClr val="bg1"/>
                </a:solidFill>
              </a:rPr>
              <a:t> </a:t>
            </a:r>
            <a:r>
              <a:rPr lang="mi-NZ" sz="2400" dirty="0" err="1">
                <a:solidFill>
                  <a:schemeClr val="bg1"/>
                </a:solidFill>
              </a:rPr>
              <a:t>outcomes</a:t>
            </a:r>
            <a:endParaRPr lang="mi-NZ" sz="2400" dirty="0">
              <a:solidFill>
                <a:schemeClr val="bg1"/>
              </a:solidFill>
            </a:endParaRPr>
          </a:p>
          <a:p>
            <a:pPr marL="457200" indent="-457200">
              <a:lnSpc>
                <a:spcPct val="100000"/>
              </a:lnSpc>
              <a:spcAft>
                <a:spcPts val="600"/>
              </a:spcAft>
              <a:buFont typeface="Courier New" panose="02070309020205020404" pitchFamily="49" charset="0"/>
              <a:buChar char="o"/>
            </a:pPr>
            <a:endParaRPr lang="mi-NZ" sz="2400" dirty="0">
              <a:solidFill>
                <a:schemeClr val="bg1"/>
              </a:solidFill>
            </a:endParaRPr>
          </a:p>
          <a:p>
            <a:pPr marL="457200" indent="-457200">
              <a:lnSpc>
                <a:spcPct val="100000"/>
              </a:lnSpc>
              <a:spcAft>
                <a:spcPts val="600"/>
              </a:spcAft>
              <a:buFont typeface="Courier New" panose="02070309020205020404" pitchFamily="49" charset="0"/>
              <a:buChar char="o"/>
            </a:pPr>
            <a:r>
              <a:rPr lang="mi-NZ" sz="2400" dirty="0" err="1">
                <a:solidFill>
                  <a:schemeClr val="bg1"/>
                </a:solidFill>
              </a:rPr>
              <a:t>Assisting</a:t>
            </a:r>
            <a:r>
              <a:rPr lang="mi-NZ" sz="2400" dirty="0">
                <a:solidFill>
                  <a:schemeClr val="bg1"/>
                </a:solidFill>
              </a:rPr>
              <a:t> </a:t>
            </a:r>
            <a:r>
              <a:rPr lang="mi-NZ" sz="2400" dirty="0" err="1">
                <a:solidFill>
                  <a:schemeClr val="bg1"/>
                </a:solidFill>
              </a:rPr>
              <a:t>regulated</a:t>
            </a:r>
            <a:r>
              <a:rPr lang="mi-NZ" sz="2400" dirty="0">
                <a:solidFill>
                  <a:schemeClr val="bg1"/>
                </a:solidFill>
              </a:rPr>
              <a:t> </a:t>
            </a:r>
            <a:r>
              <a:rPr lang="mi-NZ" sz="2400" dirty="0" err="1">
                <a:solidFill>
                  <a:schemeClr val="bg1"/>
                </a:solidFill>
              </a:rPr>
              <a:t>parties</a:t>
            </a:r>
            <a:endParaRPr lang="mi-NZ" sz="2400" dirty="0">
              <a:solidFill>
                <a:schemeClr val="bg1"/>
              </a:solidFill>
            </a:endParaRPr>
          </a:p>
          <a:p>
            <a:pPr marL="457200" indent="-457200">
              <a:lnSpc>
                <a:spcPct val="100000"/>
              </a:lnSpc>
              <a:spcAft>
                <a:spcPts val="600"/>
              </a:spcAft>
              <a:buFont typeface="Courier New" panose="02070309020205020404" pitchFamily="49" charset="0"/>
              <a:buChar char="o"/>
            </a:pPr>
            <a:endParaRPr lang="mi-NZ" sz="2400" dirty="0">
              <a:solidFill>
                <a:schemeClr val="bg1"/>
              </a:solidFill>
            </a:endParaRPr>
          </a:p>
          <a:p>
            <a:pPr marL="457200" indent="-457200">
              <a:lnSpc>
                <a:spcPct val="100000"/>
              </a:lnSpc>
              <a:spcAft>
                <a:spcPts val="600"/>
              </a:spcAft>
              <a:buFont typeface="Courier New" panose="02070309020205020404" pitchFamily="49" charset="0"/>
              <a:buChar char="o"/>
            </a:pPr>
            <a:r>
              <a:rPr lang="mi-NZ" sz="2400" dirty="0" err="1">
                <a:solidFill>
                  <a:schemeClr val="bg1"/>
                </a:solidFill>
              </a:rPr>
              <a:t>Provide</a:t>
            </a:r>
            <a:r>
              <a:rPr lang="mi-NZ" sz="2400" dirty="0">
                <a:solidFill>
                  <a:schemeClr val="bg1"/>
                </a:solidFill>
              </a:rPr>
              <a:t> </a:t>
            </a:r>
            <a:r>
              <a:rPr lang="mi-NZ" sz="2400" dirty="0" err="1">
                <a:solidFill>
                  <a:schemeClr val="bg1"/>
                </a:solidFill>
              </a:rPr>
              <a:t>transparency</a:t>
            </a:r>
            <a:r>
              <a:rPr lang="mi-NZ" sz="2400" dirty="0">
                <a:solidFill>
                  <a:schemeClr val="bg1"/>
                </a:solidFill>
              </a:rPr>
              <a:t> and </a:t>
            </a:r>
            <a:r>
              <a:rPr lang="mi-NZ" sz="2400" dirty="0" err="1">
                <a:solidFill>
                  <a:schemeClr val="bg1"/>
                </a:solidFill>
              </a:rPr>
              <a:t>fairness</a:t>
            </a:r>
            <a:endParaRPr lang="mi-NZ" sz="2400" dirty="0">
              <a:solidFill>
                <a:schemeClr val="bg1"/>
              </a:solidFill>
            </a:endParaRPr>
          </a:p>
        </p:txBody>
      </p:sp>
      <p:pic>
        <p:nvPicPr>
          <p:cNvPr id="11" name="Graphic 10">
            <a:extLst>
              <a:ext uri="{FF2B5EF4-FFF2-40B4-BE49-F238E27FC236}">
                <a16:creationId xmlns:a16="http://schemas.microsoft.com/office/drawing/2014/main" id="{A7B1D201-0454-45D1-82FA-317E0D722F2E}"/>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24998" r="15529"/>
          <a:stretch/>
        </p:blipFill>
        <p:spPr>
          <a:xfrm>
            <a:off x="7143751" y="0"/>
            <a:ext cx="5048250" cy="1857375"/>
          </a:xfrm>
          <a:prstGeom prst="rect">
            <a:avLst/>
          </a:prstGeom>
        </p:spPr>
      </p:pic>
      <p:sp>
        <p:nvSpPr>
          <p:cNvPr id="2" name="TextBox 1">
            <a:extLst>
              <a:ext uri="{FF2B5EF4-FFF2-40B4-BE49-F238E27FC236}">
                <a16:creationId xmlns:a16="http://schemas.microsoft.com/office/drawing/2014/main" id="{DDFA1512-A97E-B058-45D1-78D07BCF2B43}"/>
              </a:ext>
            </a:extLst>
          </p:cNvPr>
          <p:cNvSpPr txBox="1"/>
          <p:nvPr/>
        </p:nvSpPr>
        <p:spPr>
          <a:xfrm>
            <a:off x="447123" y="220534"/>
            <a:ext cx="9515369" cy="523220"/>
          </a:xfrm>
          <a:prstGeom prst="rect">
            <a:avLst/>
          </a:prstGeom>
          <a:noFill/>
        </p:spPr>
        <p:txBody>
          <a:bodyPr wrap="square" rtlCol="0">
            <a:spAutoFit/>
          </a:bodyPr>
          <a:lstStyle/>
          <a:p>
            <a:r>
              <a:rPr lang="en-NZ" sz="2800" dirty="0">
                <a:latin typeface="Aptos Black" panose="020F0502020204030204" pitchFamily="34" charset="0"/>
              </a:rPr>
              <a:t>The Purpose of the Survey &amp; Title Compliance Strategy</a:t>
            </a:r>
          </a:p>
        </p:txBody>
      </p:sp>
    </p:spTree>
    <p:extLst>
      <p:ext uri="{BB962C8B-B14F-4D97-AF65-F5344CB8AC3E}">
        <p14:creationId xmlns:p14="http://schemas.microsoft.com/office/powerpoint/2010/main" val="3869123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D40F-0A09-68B9-F4F8-2ADAB1DE94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294CD1-AB1C-364E-D11B-033E444A20FE}"/>
              </a:ext>
            </a:extLst>
          </p:cNvPr>
          <p:cNvSpPr>
            <a:spLocks noGrp="1"/>
          </p:cNvSpPr>
          <p:nvPr>
            <p:ph type="title"/>
          </p:nvPr>
        </p:nvSpPr>
        <p:spPr>
          <a:xfrm>
            <a:off x="544473" y="244539"/>
            <a:ext cx="11078811" cy="803426"/>
          </a:xfrm>
        </p:spPr>
        <p:txBody>
          <a:bodyPr>
            <a:normAutofit/>
          </a:bodyPr>
          <a:lstStyle/>
          <a:p>
            <a:r>
              <a:rPr lang="en-US" sz="3600" dirty="0"/>
              <a:t>Title Diagram 3</a:t>
            </a:r>
            <a:endParaRPr lang="en-NZ" sz="3600" dirty="0"/>
          </a:p>
        </p:txBody>
      </p:sp>
      <p:sp>
        <p:nvSpPr>
          <p:cNvPr id="4" name="TextBox 3">
            <a:extLst>
              <a:ext uri="{FF2B5EF4-FFF2-40B4-BE49-F238E27FC236}">
                <a16:creationId xmlns:a16="http://schemas.microsoft.com/office/drawing/2014/main" id="{015CE68F-3E2D-3540-48A1-F2CA23CE8D66}"/>
              </a:ext>
            </a:extLst>
          </p:cNvPr>
          <p:cNvSpPr txBox="1"/>
          <p:nvPr/>
        </p:nvSpPr>
        <p:spPr>
          <a:xfrm>
            <a:off x="544472" y="1859623"/>
            <a:ext cx="11078811" cy="2862322"/>
          </a:xfrm>
          <a:prstGeom prst="rect">
            <a:avLst/>
          </a:prstGeom>
          <a:noFill/>
        </p:spPr>
        <p:txBody>
          <a:bodyPr wrap="square">
            <a:spAutoFit/>
          </a:bodyPr>
          <a:lstStyle/>
          <a:p>
            <a:r>
              <a:rPr lang="en-NZ" dirty="0"/>
              <a:t>Where an existing Estate Boundary passes through any new Primary Parcel, the </a:t>
            </a:r>
            <a:r>
              <a:rPr lang="en-NZ" b="1" dirty="0"/>
              <a:t>Estate Boundary has been depicted on the Title Diagram and clearly annotated with the Estate record</a:t>
            </a:r>
            <a:r>
              <a:rPr lang="en-NZ" dirty="0"/>
              <a:t>. </a:t>
            </a:r>
          </a:p>
          <a:p>
            <a:endParaRPr lang="en-NZ" dirty="0"/>
          </a:p>
          <a:p>
            <a:r>
              <a:rPr lang="en-NZ" dirty="0"/>
              <a:t>Where an existing Territorial Authority boundary passes through a parcel, the </a:t>
            </a:r>
            <a:r>
              <a:rPr lang="en-NZ" b="1" dirty="0"/>
              <a:t>Territorial Authority boundary has been depicted</a:t>
            </a:r>
            <a:r>
              <a:rPr lang="en-NZ" dirty="0"/>
              <a:t> on the Title Diagram and clearly annotated with the relevant territorial authorities.</a:t>
            </a:r>
          </a:p>
          <a:p>
            <a:endParaRPr lang="en-NZ" dirty="0"/>
          </a:p>
          <a:p>
            <a:r>
              <a:rPr lang="en-NZ" dirty="0"/>
              <a:t>Where the land in a parcel intended for disposal by the Crown, or the land under survey is already subject to Part 4A of the Conservation Act 1987 (refer to Record of Title), that the annotation “</a:t>
            </a:r>
            <a:r>
              <a:rPr lang="en-NZ" b="1" dirty="0"/>
              <a:t>Subject to Part 4A Conservation Act 1987</a:t>
            </a:r>
            <a:r>
              <a:rPr lang="en-NZ" dirty="0"/>
              <a:t>” has been recorded on the Title Diagram.</a:t>
            </a:r>
          </a:p>
        </p:txBody>
      </p:sp>
    </p:spTree>
    <p:extLst>
      <p:ext uri="{BB962C8B-B14F-4D97-AF65-F5344CB8AC3E}">
        <p14:creationId xmlns:p14="http://schemas.microsoft.com/office/powerpoint/2010/main" val="1933484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3158-4AA0-41F7-90F1-3D4A8E41D74C}"/>
              </a:ext>
            </a:extLst>
          </p:cNvPr>
          <p:cNvSpPr>
            <a:spLocks noGrp="1"/>
          </p:cNvSpPr>
          <p:nvPr>
            <p:ph type="title"/>
          </p:nvPr>
        </p:nvSpPr>
        <p:spPr/>
        <p:txBody>
          <a:bodyPr/>
          <a:lstStyle/>
          <a:p>
            <a:r>
              <a:rPr lang="mi-NZ" dirty="0"/>
              <a:t>Thank you!</a:t>
            </a:r>
            <a:endParaRPr lang="en-NZ" dirty="0"/>
          </a:p>
        </p:txBody>
      </p:sp>
    </p:spTree>
    <p:extLst>
      <p:ext uri="{BB962C8B-B14F-4D97-AF65-F5344CB8AC3E}">
        <p14:creationId xmlns:p14="http://schemas.microsoft.com/office/powerpoint/2010/main" val="1954416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49DFE-A734-B212-23E3-8E6645D77D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767C30-2550-8C0A-9DB8-5314179ABD59}"/>
              </a:ext>
            </a:extLst>
          </p:cNvPr>
          <p:cNvSpPr>
            <a:spLocks noGrp="1"/>
          </p:cNvSpPr>
          <p:nvPr>
            <p:ph type="title"/>
          </p:nvPr>
        </p:nvSpPr>
        <p:spPr>
          <a:xfrm>
            <a:off x="544473" y="244539"/>
            <a:ext cx="11078811" cy="803426"/>
          </a:xfrm>
        </p:spPr>
        <p:txBody>
          <a:bodyPr>
            <a:normAutofit/>
          </a:bodyPr>
          <a:lstStyle/>
          <a:p>
            <a:r>
              <a:rPr lang="en-US" sz="3600" dirty="0"/>
              <a:t>Adoptions</a:t>
            </a:r>
            <a:endParaRPr lang="en-NZ" sz="3600" dirty="0"/>
          </a:p>
        </p:txBody>
      </p:sp>
    </p:spTree>
    <p:extLst>
      <p:ext uri="{BB962C8B-B14F-4D97-AF65-F5344CB8AC3E}">
        <p14:creationId xmlns:p14="http://schemas.microsoft.com/office/powerpoint/2010/main" val="3216764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5E060-F977-63FE-BE3C-08876E65B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E71518-94E5-D11F-5DC4-B6745F32E11E}"/>
              </a:ext>
            </a:extLst>
          </p:cNvPr>
          <p:cNvSpPr>
            <a:spLocks noGrp="1"/>
          </p:cNvSpPr>
          <p:nvPr>
            <p:ph type="title"/>
          </p:nvPr>
        </p:nvSpPr>
        <p:spPr>
          <a:xfrm>
            <a:off x="544473" y="244539"/>
            <a:ext cx="11078811" cy="803426"/>
          </a:xfrm>
        </p:spPr>
        <p:txBody>
          <a:bodyPr>
            <a:normAutofit/>
          </a:bodyPr>
          <a:lstStyle/>
          <a:p>
            <a:r>
              <a:rPr lang="en-US" sz="3600" dirty="0"/>
              <a:t>Adoptions</a:t>
            </a:r>
            <a:endParaRPr lang="en-NZ" sz="3600" dirty="0"/>
          </a:p>
        </p:txBody>
      </p:sp>
      <p:sp>
        <p:nvSpPr>
          <p:cNvPr id="4" name="TextBox 3">
            <a:extLst>
              <a:ext uri="{FF2B5EF4-FFF2-40B4-BE49-F238E27FC236}">
                <a16:creationId xmlns:a16="http://schemas.microsoft.com/office/drawing/2014/main" id="{0FFE9332-5426-1DD9-5D65-1A3A45AEDA7F}"/>
              </a:ext>
            </a:extLst>
          </p:cNvPr>
          <p:cNvSpPr txBox="1"/>
          <p:nvPr/>
        </p:nvSpPr>
        <p:spPr>
          <a:xfrm>
            <a:off x="787550" y="2400091"/>
            <a:ext cx="11078811" cy="923330"/>
          </a:xfrm>
          <a:prstGeom prst="rect">
            <a:avLst/>
          </a:prstGeom>
          <a:noFill/>
        </p:spPr>
        <p:txBody>
          <a:bodyPr wrap="square">
            <a:spAutoFit/>
          </a:bodyPr>
          <a:lstStyle/>
          <a:p>
            <a:r>
              <a:rPr lang="en-NZ" dirty="0"/>
              <a:t>Adoptions only need to be checked where they don’t match values held in Landonline</a:t>
            </a:r>
          </a:p>
          <a:p>
            <a:endParaRPr lang="en-NZ" dirty="0"/>
          </a:p>
          <a:p>
            <a:r>
              <a:rPr lang="en-NZ" dirty="0"/>
              <a:t>These come up as warnings in the prevalidation report</a:t>
            </a:r>
          </a:p>
        </p:txBody>
      </p:sp>
    </p:spTree>
    <p:extLst>
      <p:ext uri="{BB962C8B-B14F-4D97-AF65-F5344CB8AC3E}">
        <p14:creationId xmlns:p14="http://schemas.microsoft.com/office/powerpoint/2010/main" val="413693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4A8B-A3D0-45D0-AC16-8CE3C5A197B3}"/>
              </a:ext>
            </a:extLst>
          </p:cNvPr>
          <p:cNvSpPr>
            <a:spLocks noGrp="1"/>
          </p:cNvSpPr>
          <p:nvPr>
            <p:ph type="title"/>
          </p:nvPr>
        </p:nvSpPr>
        <p:spPr>
          <a:xfrm>
            <a:off x="1150403" y="3077543"/>
            <a:ext cx="11266096" cy="702913"/>
          </a:xfrm>
        </p:spPr>
        <p:txBody>
          <a:bodyPr>
            <a:normAutofit/>
          </a:bodyPr>
          <a:lstStyle/>
          <a:p>
            <a:r>
              <a:rPr lang="en-US" sz="3600" dirty="0"/>
              <a:t>Mark Linking &amp; Field Information/Origin:</a:t>
            </a:r>
            <a:endParaRPr lang="en-NZ" sz="3600" dirty="0"/>
          </a:p>
        </p:txBody>
      </p:sp>
    </p:spTree>
    <p:extLst>
      <p:ext uri="{BB962C8B-B14F-4D97-AF65-F5344CB8AC3E}">
        <p14:creationId xmlns:p14="http://schemas.microsoft.com/office/powerpoint/2010/main" val="3880211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96240-07FA-57A0-A475-E626F4B814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4BA4FF-773C-BD43-B525-96006EC0E4A4}"/>
              </a:ext>
            </a:extLst>
          </p:cNvPr>
          <p:cNvSpPr>
            <a:spLocks noGrp="1"/>
          </p:cNvSpPr>
          <p:nvPr>
            <p:ph type="title"/>
          </p:nvPr>
        </p:nvSpPr>
        <p:spPr>
          <a:xfrm>
            <a:off x="357189" y="244538"/>
            <a:ext cx="11266096" cy="702913"/>
          </a:xfrm>
        </p:spPr>
        <p:txBody>
          <a:bodyPr>
            <a:normAutofit/>
          </a:bodyPr>
          <a:lstStyle/>
          <a:p>
            <a:r>
              <a:rPr lang="en-US" sz="3600" dirty="0"/>
              <a:t>Mark Linking &amp; Field Information/Origin:</a:t>
            </a:r>
            <a:endParaRPr lang="en-NZ" sz="3600" dirty="0"/>
          </a:p>
        </p:txBody>
      </p:sp>
      <p:sp>
        <p:nvSpPr>
          <p:cNvPr id="4" name="TextBox 3">
            <a:extLst>
              <a:ext uri="{FF2B5EF4-FFF2-40B4-BE49-F238E27FC236}">
                <a16:creationId xmlns:a16="http://schemas.microsoft.com/office/drawing/2014/main" id="{306E439A-E3FD-F011-76E7-BA9C02E32CC4}"/>
              </a:ext>
            </a:extLst>
          </p:cNvPr>
          <p:cNvSpPr txBox="1"/>
          <p:nvPr/>
        </p:nvSpPr>
        <p:spPr>
          <a:xfrm>
            <a:off x="510722" y="1810279"/>
            <a:ext cx="10959029" cy="341632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414042"/>
                </a:solidFill>
                <a:effectLst/>
                <a:uLnTx/>
                <a:uFillTx/>
                <a:latin typeface="Segoe UI"/>
                <a:ea typeface="+mn-ea"/>
                <a:cs typeface="+mn-cs"/>
              </a:rPr>
              <a:t>Confirm that existing survey marks and boundary points are linked correctly (i.e. no duplicate/miss-linked nodes). </a:t>
            </a:r>
          </a:p>
          <a:p>
            <a:endParaRPr lang="en-NZ" dirty="0">
              <a:latin typeface="Arial" panose="020B0604020202020204" pitchFamily="34" charset="0"/>
              <a:cs typeface="Arial" panose="020B0604020202020204" pitchFamily="34" charset="0"/>
            </a:endParaRPr>
          </a:p>
          <a:p>
            <a:r>
              <a:rPr lang="en-NZ" dirty="0">
                <a:latin typeface="Arial" panose="020B0604020202020204" pitchFamily="34" charset="0"/>
                <a:cs typeface="Arial" panose="020B0604020202020204" pitchFamily="34" charset="0"/>
              </a:rPr>
              <a:t>Confirm all relevant Field Information has been included in the CSD, in a form that is readily usable. It must be attached to the CSD as a ‘Field Information’ supporting document.</a:t>
            </a:r>
          </a:p>
          <a:p>
            <a:endParaRPr lang="en-NZ" dirty="0">
              <a:latin typeface="Arial" panose="020B0604020202020204" pitchFamily="34" charset="0"/>
              <a:cs typeface="Arial" panose="020B0604020202020204" pitchFamily="34" charset="0"/>
            </a:endParaRPr>
          </a:p>
          <a:p>
            <a:r>
              <a:rPr lang="en-NZ" dirty="0">
                <a:latin typeface="Arial" panose="020B0604020202020204" pitchFamily="34" charset="0"/>
                <a:cs typeface="Arial" panose="020B0604020202020204" pitchFamily="34" charset="0"/>
              </a:rPr>
              <a:t>Note: Field Information is only required where the Record of Survey includes measurements to a survey mark.</a:t>
            </a:r>
          </a:p>
          <a:p>
            <a:endParaRPr lang="en-NZ" dirty="0">
              <a:latin typeface="Arial" panose="020B0604020202020204" pitchFamily="34" charset="0"/>
              <a:cs typeface="Arial" panose="020B0604020202020204" pitchFamily="34" charset="0"/>
            </a:endParaRPr>
          </a:p>
          <a:p>
            <a:r>
              <a:rPr lang="en-NZ" dirty="0">
                <a:latin typeface="Arial" panose="020B0604020202020204" pitchFamily="34" charset="0"/>
                <a:cs typeface="Arial" panose="020B0604020202020204" pitchFamily="34" charset="0"/>
              </a:rPr>
              <a:t>Ensure the Survey Report, fully reports on how orientation was determined and indicates the equipment </a:t>
            </a:r>
            <a:r>
              <a:rPr lang="en-NZ" b="1" dirty="0">
                <a:latin typeface="Arial" panose="020B0604020202020204" pitchFamily="34" charset="0"/>
                <a:cs typeface="Arial" panose="020B0604020202020204" pitchFamily="34" charset="0"/>
              </a:rPr>
              <a:t>and associated method used in the survey</a:t>
            </a:r>
            <a:r>
              <a:rPr lang="en-NZ" dirty="0">
                <a:latin typeface="Arial" panose="020B0604020202020204" pitchFamily="34" charset="0"/>
                <a:cs typeface="Arial" panose="020B0604020202020204" pitchFamily="34" charset="0"/>
              </a:rPr>
              <a:t>. </a:t>
            </a:r>
          </a:p>
          <a:p>
            <a:endParaRPr lang="en-N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16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6FF11-B3E4-4ECF-AEFD-2E5E1067D63E}"/>
              </a:ext>
            </a:extLst>
          </p:cNvPr>
          <p:cNvSpPr>
            <a:spLocks noGrp="1"/>
          </p:cNvSpPr>
          <p:nvPr>
            <p:ph type="title"/>
          </p:nvPr>
        </p:nvSpPr>
        <p:spPr>
          <a:xfrm>
            <a:off x="544473" y="244538"/>
            <a:ext cx="11078811" cy="927037"/>
          </a:xfrm>
        </p:spPr>
        <p:txBody>
          <a:bodyPr>
            <a:normAutofit/>
          </a:bodyPr>
          <a:lstStyle/>
          <a:p>
            <a:pPr algn="ctr"/>
            <a:r>
              <a:rPr lang="en-NZ" sz="3600" dirty="0"/>
              <a:t>Shifts in LINZ approach to compliance</a:t>
            </a:r>
          </a:p>
        </p:txBody>
      </p:sp>
      <p:pic>
        <p:nvPicPr>
          <p:cNvPr id="9" name="Picture 8">
            <a:extLst>
              <a:ext uri="{FF2B5EF4-FFF2-40B4-BE49-F238E27FC236}">
                <a16:creationId xmlns:a16="http://schemas.microsoft.com/office/drawing/2014/main" id="{9A620A6F-33E0-A6B3-8FF1-3EADDF5778F4}"/>
              </a:ext>
            </a:extLst>
          </p:cNvPr>
          <p:cNvPicPr>
            <a:picLocks noChangeAspect="1"/>
          </p:cNvPicPr>
          <p:nvPr/>
        </p:nvPicPr>
        <p:blipFill>
          <a:blip r:embed="rId3"/>
          <a:stretch>
            <a:fillRect/>
          </a:stretch>
        </p:blipFill>
        <p:spPr>
          <a:xfrm>
            <a:off x="1311006" y="1247449"/>
            <a:ext cx="8945697" cy="828791"/>
          </a:xfrm>
          <a:prstGeom prst="rect">
            <a:avLst/>
          </a:prstGeom>
        </p:spPr>
      </p:pic>
      <p:sp>
        <p:nvSpPr>
          <p:cNvPr id="11" name="TextBox 10">
            <a:extLst>
              <a:ext uri="{FF2B5EF4-FFF2-40B4-BE49-F238E27FC236}">
                <a16:creationId xmlns:a16="http://schemas.microsoft.com/office/drawing/2014/main" id="{6F4C11B3-7C4F-64A0-BBA1-BCFDB37642E1}"/>
              </a:ext>
            </a:extLst>
          </p:cNvPr>
          <p:cNvSpPr txBox="1"/>
          <p:nvPr/>
        </p:nvSpPr>
        <p:spPr>
          <a:xfrm>
            <a:off x="1494117" y="3097309"/>
            <a:ext cx="3910987" cy="363176"/>
          </a:xfrm>
          <a:prstGeom prst="rect">
            <a:avLst/>
          </a:prstGeom>
          <a:solidFill>
            <a:schemeClr val="bg1"/>
          </a:solidFill>
        </p:spPr>
        <p:txBody>
          <a:bodyPr wrap="square">
            <a:spAutoFit/>
          </a:bodyPr>
          <a:lstStyle/>
          <a:p>
            <a:pPr>
              <a:lnSpc>
                <a:spcPct val="80000"/>
              </a:lnSpc>
              <a:spcBef>
                <a:spcPts val="1000"/>
              </a:spcBef>
              <a:spcAft>
                <a:spcPts val="600"/>
              </a:spcAft>
            </a:pPr>
            <a:r>
              <a:rPr lang="en-NZ" sz="2200" dirty="0">
                <a:solidFill>
                  <a:srgbClr val="414042"/>
                </a:solidFill>
                <a:latin typeface="Segoe UI" panose="020B0502040204020203" pitchFamily="34" charset="0"/>
                <a:cs typeface="Segoe UI" panose="020B0502040204020203" pitchFamily="34" charset="0"/>
              </a:rPr>
              <a:t>Unhelpful Systems</a:t>
            </a:r>
          </a:p>
        </p:txBody>
      </p:sp>
      <p:sp>
        <p:nvSpPr>
          <p:cNvPr id="13" name="TextBox 12">
            <a:extLst>
              <a:ext uri="{FF2B5EF4-FFF2-40B4-BE49-F238E27FC236}">
                <a16:creationId xmlns:a16="http://schemas.microsoft.com/office/drawing/2014/main" id="{0C331691-6651-390C-FB34-2AE4A2EE6AAC}"/>
              </a:ext>
            </a:extLst>
          </p:cNvPr>
          <p:cNvSpPr txBox="1"/>
          <p:nvPr/>
        </p:nvSpPr>
        <p:spPr>
          <a:xfrm>
            <a:off x="1494117" y="3540309"/>
            <a:ext cx="3910988" cy="400110"/>
          </a:xfrm>
          <a:prstGeom prst="rect">
            <a:avLst/>
          </a:prstGeom>
          <a:solidFill>
            <a:srgbClr val="D9F1F6"/>
          </a:solidFill>
        </p:spPr>
        <p:txBody>
          <a:bodyPr wrap="square">
            <a:spAutoFit/>
          </a:body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NZ" altLang="en-US" sz="2000" b="0" i="0" u="none" strike="noStrike" kern="1200" cap="none" spc="0" normalizeH="0" baseline="0" noProof="0" dirty="0">
                <a:ln>
                  <a:noFill/>
                </a:ln>
                <a:solidFill>
                  <a:srgbClr val="414042"/>
                </a:solidFill>
                <a:effectLst/>
                <a:uLnTx/>
                <a:uFillTx/>
                <a:latin typeface="Segoe UI" panose="020B0502040204020203" pitchFamily="34" charset="0"/>
                <a:ea typeface="+mn-ea"/>
                <a:cs typeface="Segoe UI" panose="020B0502040204020203" pitchFamily="34" charset="0"/>
              </a:rPr>
              <a:t>Manual intervention</a:t>
            </a:r>
          </a:p>
        </p:txBody>
      </p:sp>
      <p:sp>
        <p:nvSpPr>
          <p:cNvPr id="17" name="TextBox 16">
            <a:extLst>
              <a:ext uri="{FF2B5EF4-FFF2-40B4-BE49-F238E27FC236}">
                <a16:creationId xmlns:a16="http://schemas.microsoft.com/office/drawing/2014/main" id="{DF0A198E-58F5-9D52-F804-CFF0216BBE01}"/>
              </a:ext>
            </a:extLst>
          </p:cNvPr>
          <p:cNvSpPr txBox="1"/>
          <p:nvPr/>
        </p:nvSpPr>
        <p:spPr>
          <a:xfrm>
            <a:off x="1494117" y="2566752"/>
            <a:ext cx="3887869" cy="430887"/>
          </a:xfrm>
          <a:prstGeom prst="rect">
            <a:avLst/>
          </a:prstGeom>
          <a:solidFill>
            <a:srgbClr val="D9F1F6"/>
          </a:solidFill>
        </p:spPr>
        <p:txBody>
          <a:bodyPr wrap="square">
            <a:spAutoFit/>
          </a:body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NZ" altLang="en-US" sz="2200" b="0" i="0" u="none" strike="noStrike" kern="1200" cap="none" spc="0" normalizeH="0" baseline="0" noProof="0" dirty="0">
                <a:ln>
                  <a:noFill/>
                </a:ln>
                <a:solidFill>
                  <a:srgbClr val="414042"/>
                </a:solidFill>
                <a:effectLst/>
                <a:uLnTx/>
                <a:uFillTx/>
                <a:latin typeface="Segoe UI" panose="020B0502040204020203" pitchFamily="34" charset="0"/>
                <a:ea typeface="+mn-ea"/>
                <a:cs typeface="Segoe UI" panose="020B0502040204020203" pitchFamily="34" charset="0"/>
              </a:rPr>
              <a:t>Identifying Errors</a:t>
            </a:r>
          </a:p>
        </p:txBody>
      </p:sp>
      <p:sp>
        <p:nvSpPr>
          <p:cNvPr id="19" name="TextBox 18">
            <a:extLst>
              <a:ext uri="{FF2B5EF4-FFF2-40B4-BE49-F238E27FC236}">
                <a16:creationId xmlns:a16="http://schemas.microsoft.com/office/drawing/2014/main" id="{1B51CE2C-DE23-6E51-0EAB-213C6DD13030}"/>
              </a:ext>
            </a:extLst>
          </p:cNvPr>
          <p:cNvSpPr txBox="1"/>
          <p:nvPr/>
        </p:nvSpPr>
        <p:spPr>
          <a:xfrm>
            <a:off x="1498294" y="4020243"/>
            <a:ext cx="3910987" cy="43088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NZ" altLang="en-US" sz="2200" b="0" i="0" u="none" strike="noStrike" kern="1200" cap="none" spc="0" normalizeH="0" baseline="0" noProof="0" dirty="0">
                <a:ln>
                  <a:noFill/>
                </a:ln>
                <a:solidFill>
                  <a:srgbClr val="414042"/>
                </a:solidFill>
                <a:effectLst/>
                <a:uLnTx/>
                <a:uFillTx/>
                <a:latin typeface="Segoe UI" panose="020B0502040204020203" pitchFamily="34" charset="0"/>
                <a:ea typeface="+mn-ea"/>
                <a:cs typeface="Segoe UI" panose="020B0502040204020203" pitchFamily="34" charset="0"/>
              </a:rPr>
              <a:t>Little incentive to get it right</a:t>
            </a:r>
          </a:p>
        </p:txBody>
      </p:sp>
      <p:sp>
        <p:nvSpPr>
          <p:cNvPr id="21" name="TextBox 20">
            <a:extLst>
              <a:ext uri="{FF2B5EF4-FFF2-40B4-BE49-F238E27FC236}">
                <a16:creationId xmlns:a16="http://schemas.microsoft.com/office/drawing/2014/main" id="{05A4CF38-A824-CDEF-809F-6385D99622A4}"/>
              </a:ext>
            </a:extLst>
          </p:cNvPr>
          <p:cNvSpPr txBox="1"/>
          <p:nvPr/>
        </p:nvSpPr>
        <p:spPr>
          <a:xfrm>
            <a:off x="1498294" y="4554518"/>
            <a:ext cx="3910988" cy="430887"/>
          </a:xfrm>
          <a:prstGeom prst="rect">
            <a:avLst/>
          </a:prstGeom>
          <a:solidFill>
            <a:srgbClr val="D9F1F6"/>
          </a:solidFill>
        </p:spPr>
        <p:txBody>
          <a:bodyPr wrap="square">
            <a:spAutoFit/>
          </a:body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NZ" altLang="en-US" sz="2200" b="0" i="0" u="none" strike="noStrike" kern="1200" cap="none" spc="0" normalizeH="0" baseline="0" noProof="0" dirty="0">
                <a:ln>
                  <a:noFill/>
                </a:ln>
                <a:solidFill>
                  <a:srgbClr val="414042"/>
                </a:solidFill>
                <a:effectLst/>
                <a:uLnTx/>
                <a:uFillTx/>
                <a:latin typeface="Segoe UI" panose="020B0502040204020203" pitchFamily="34" charset="0"/>
                <a:ea typeface="+mn-ea"/>
                <a:cs typeface="Segoe UI" panose="020B0502040204020203" pitchFamily="34" charset="0"/>
              </a:rPr>
              <a:t>Inflexible risk tolerance</a:t>
            </a:r>
          </a:p>
        </p:txBody>
      </p:sp>
      <p:sp>
        <p:nvSpPr>
          <p:cNvPr id="23" name="TextBox 22">
            <a:extLst>
              <a:ext uri="{FF2B5EF4-FFF2-40B4-BE49-F238E27FC236}">
                <a16:creationId xmlns:a16="http://schemas.microsoft.com/office/drawing/2014/main" id="{489E16C2-A1B3-147A-5262-D5085BEE50CA}"/>
              </a:ext>
            </a:extLst>
          </p:cNvPr>
          <p:cNvSpPr txBox="1"/>
          <p:nvPr/>
        </p:nvSpPr>
        <p:spPr>
          <a:xfrm>
            <a:off x="1498295" y="5088793"/>
            <a:ext cx="3910988" cy="43088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NZ" altLang="en-US" sz="2200" b="0" i="0" u="none" strike="noStrike" kern="1200" cap="none" spc="0" normalizeH="0" baseline="0" noProof="0" dirty="0">
                <a:ln>
                  <a:noFill/>
                </a:ln>
                <a:solidFill>
                  <a:srgbClr val="414042"/>
                </a:solidFill>
                <a:effectLst/>
                <a:uLnTx/>
                <a:uFillTx/>
                <a:latin typeface="Segoe UI" panose="020B0502040204020203" pitchFamily="34" charset="0"/>
                <a:ea typeface="+mn-ea"/>
                <a:cs typeface="Segoe UI" panose="020B0502040204020203" pitchFamily="34" charset="0"/>
              </a:rPr>
              <a:t>Limited understanding of risk</a:t>
            </a:r>
          </a:p>
        </p:txBody>
      </p:sp>
      <p:sp>
        <p:nvSpPr>
          <p:cNvPr id="27" name="TextBox 26">
            <a:extLst>
              <a:ext uri="{FF2B5EF4-FFF2-40B4-BE49-F238E27FC236}">
                <a16:creationId xmlns:a16="http://schemas.microsoft.com/office/drawing/2014/main" id="{BAB4CFF8-07F3-D6F2-65B5-1005FBF6AEF4}"/>
              </a:ext>
            </a:extLst>
          </p:cNvPr>
          <p:cNvSpPr txBox="1"/>
          <p:nvPr/>
        </p:nvSpPr>
        <p:spPr>
          <a:xfrm>
            <a:off x="6570945" y="2566752"/>
            <a:ext cx="4291686" cy="430887"/>
          </a:xfrm>
          <a:prstGeom prst="rect">
            <a:avLst/>
          </a:prstGeom>
          <a:solidFill>
            <a:srgbClr val="D9F1F6"/>
          </a:solidFill>
        </p:spPr>
        <p:txBody>
          <a:bodyPr wrap="square">
            <a:spAutoFit/>
          </a:body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NZ" altLang="en-US" sz="2200" b="0" i="0" u="none" strike="noStrike" kern="1200" cap="none" spc="0" normalizeH="0" baseline="0" noProof="0" dirty="0">
                <a:ln>
                  <a:noFill/>
                </a:ln>
                <a:solidFill>
                  <a:srgbClr val="414042"/>
                </a:solidFill>
                <a:effectLst/>
                <a:uLnTx/>
                <a:uFillTx/>
                <a:latin typeface="Segoe UI" panose="020B0502040204020203" pitchFamily="34" charset="0"/>
                <a:ea typeface="+mn-ea"/>
                <a:cs typeface="Segoe UI" panose="020B0502040204020203" pitchFamily="34" charset="0"/>
              </a:rPr>
              <a:t>Help get it right</a:t>
            </a:r>
          </a:p>
        </p:txBody>
      </p:sp>
      <p:sp>
        <p:nvSpPr>
          <p:cNvPr id="28" name="TextBox 27">
            <a:extLst>
              <a:ext uri="{FF2B5EF4-FFF2-40B4-BE49-F238E27FC236}">
                <a16:creationId xmlns:a16="http://schemas.microsoft.com/office/drawing/2014/main" id="{21874E8B-7614-7C96-A0F1-741E37A4636E}"/>
              </a:ext>
            </a:extLst>
          </p:cNvPr>
          <p:cNvSpPr txBox="1"/>
          <p:nvPr/>
        </p:nvSpPr>
        <p:spPr>
          <a:xfrm>
            <a:off x="6570944" y="3111080"/>
            <a:ext cx="4291687" cy="363176"/>
          </a:xfrm>
          <a:prstGeom prst="rect">
            <a:avLst/>
          </a:prstGeom>
          <a:solidFill>
            <a:schemeClr val="bg1"/>
          </a:solidFill>
        </p:spPr>
        <p:txBody>
          <a:bodyPr wrap="square">
            <a:spAutoFit/>
          </a:bodyPr>
          <a:lstStyle/>
          <a:p>
            <a:pPr>
              <a:lnSpc>
                <a:spcPct val="80000"/>
              </a:lnSpc>
              <a:spcBef>
                <a:spcPts val="1000"/>
              </a:spcBef>
              <a:spcAft>
                <a:spcPts val="600"/>
              </a:spcAft>
            </a:pPr>
            <a:r>
              <a:rPr lang="en-NZ" sz="2200" dirty="0" err="1">
                <a:solidFill>
                  <a:srgbClr val="414042"/>
                </a:solidFill>
                <a:latin typeface="Segoe UI" panose="020B0502040204020203" pitchFamily="34" charset="0"/>
                <a:cs typeface="Segoe UI" panose="020B0502040204020203" pitchFamily="34" charset="0"/>
              </a:rPr>
              <a:t>Collabotative</a:t>
            </a:r>
            <a:r>
              <a:rPr lang="en-NZ" sz="2200" dirty="0">
                <a:solidFill>
                  <a:srgbClr val="414042"/>
                </a:solidFill>
                <a:latin typeface="Segoe UI" panose="020B0502040204020203" pitchFamily="34" charset="0"/>
                <a:cs typeface="Segoe UI" panose="020B0502040204020203" pitchFamily="34" charset="0"/>
              </a:rPr>
              <a:t> &amp; </a:t>
            </a:r>
            <a:r>
              <a:rPr lang="en-NZ" sz="2200" dirty="0" err="1">
                <a:solidFill>
                  <a:srgbClr val="414042"/>
                </a:solidFill>
                <a:latin typeface="Segoe UI" panose="020B0502040204020203" pitchFamily="34" charset="0"/>
                <a:cs typeface="Segoe UI" panose="020B0502040204020203" pitchFamily="34" charset="0"/>
              </a:rPr>
              <a:t>customercentric</a:t>
            </a:r>
            <a:endParaRPr lang="en-NZ" sz="2200" dirty="0">
              <a:solidFill>
                <a:srgbClr val="414042"/>
              </a:solidFill>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23DF3AC3-C00A-E458-3B8D-DFB591DF1E16}"/>
              </a:ext>
            </a:extLst>
          </p:cNvPr>
          <p:cNvSpPr txBox="1"/>
          <p:nvPr/>
        </p:nvSpPr>
        <p:spPr>
          <a:xfrm>
            <a:off x="6570943" y="3540309"/>
            <a:ext cx="4291685" cy="400110"/>
          </a:xfrm>
          <a:prstGeom prst="rect">
            <a:avLst/>
          </a:prstGeom>
          <a:solidFill>
            <a:srgbClr val="D9F1F6"/>
          </a:solidFill>
        </p:spPr>
        <p:txBody>
          <a:bodyPr wrap="square">
            <a:spAutoFit/>
          </a:body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NZ" altLang="en-US" sz="2000" b="0" i="0" u="none" strike="noStrike" kern="1200" cap="none" spc="0" normalizeH="0" baseline="0" noProof="0" dirty="0">
                <a:ln>
                  <a:noFill/>
                </a:ln>
                <a:solidFill>
                  <a:srgbClr val="414042"/>
                </a:solidFill>
                <a:effectLst/>
                <a:uLnTx/>
                <a:uFillTx/>
                <a:latin typeface="Segoe UI" panose="020B0502040204020203" pitchFamily="34" charset="0"/>
                <a:ea typeface="+mn-ea"/>
                <a:cs typeface="Segoe UI" panose="020B0502040204020203" pitchFamily="34" charset="0"/>
              </a:rPr>
              <a:t>Increase automation</a:t>
            </a:r>
          </a:p>
        </p:txBody>
      </p:sp>
      <p:sp>
        <p:nvSpPr>
          <p:cNvPr id="30" name="TextBox 29">
            <a:extLst>
              <a:ext uri="{FF2B5EF4-FFF2-40B4-BE49-F238E27FC236}">
                <a16:creationId xmlns:a16="http://schemas.microsoft.com/office/drawing/2014/main" id="{5DEB6000-B517-677E-8B27-FD018833098D}"/>
              </a:ext>
            </a:extLst>
          </p:cNvPr>
          <p:cNvSpPr txBox="1"/>
          <p:nvPr/>
        </p:nvSpPr>
        <p:spPr>
          <a:xfrm>
            <a:off x="6570943" y="4030821"/>
            <a:ext cx="4291685" cy="43088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NZ" altLang="en-US" sz="2200" dirty="0">
                <a:solidFill>
                  <a:srgbClr val="414042"/>
                </a:solidFill>
                <a:latin typeface="Segoe UI" panose="020B0502040204020203" pitchFamily="34" charset="0"/>
                <a:cs typeface="Segoe UI" panose="020B0502040204020203" pitchFamily="34" charset="0"/>
              </a:rPr>
              <a:t>I</a:t>
            </a:r>
            <a:r>
              <a:rPr kumimoji="0" lang="en-NZ" altLang="en-US" sz="2200" b="0" i="0" u="none" strike="noStrike" kern="1200" cap="none" spc="0" normalizeH="0" baseline="0" noProof="0" dirty="0" err="1">
                <a:ln>
                  <a:noFill/>
                </a:ln>
                <a:solidFill>
                  <a:srgbClr val="414042"/>
                </a:solidFill>
                <a:effectLst/>
                <a:uLnTx/>
                <a:uFillTx/>
                <a:latin typeface="Segoe UI" panose="020B0502040204020203" pitchFamily="34" charset="0"/>
                <a:ea typeface="+mn-ea"/>
                <a:cs typeface="Segoe UI" panose="020B0502040204020203" pitchFamily="34" charset="0"/>
              </a:rPr>
              <a:t>ncentivise</a:t>
            </a:r>
            <a:r>
              <a:rPr kumimoji="0" lang="en-NZ" altLang="en-US" sz="2200" b="0" i="0" u="none" strike="noStrike" kern="1200" cap="none" spc="0" normalizeH="0" baseline="0" noProof="0" dirty="0">
                <a:ln>
                  <a:noFill/>
                </a:ln>
                <a:solidFill>
                  <a:srgbClr val="414042"/>
                </a:solidFill>
                <a:effectLst/>
                <a:uLnTx/>
                <a:uFillTx/>
                <a:latin typeface="Segoe UI" panose="020B0502040204020203" pitchFamily="34" charset="0"/>
                <a:ea typeface="+mn-ea"/>
                <a:cs typeface="Segoe UI" panose="020B0502040204020203" pitchFamily="34" charset="0"/>
              </a:rPr>
              <a:t> first time compliance</a:t>
            </a:r>
          </a:p>
        </p:txBody>
      </p:sp>
      <p:sp>
        <p:nvSpPr>
          <p:cNvPr id="31" name="TextBox 30">
            <a:extLst>
              <a:ext uri="{FF2B5EF4-FFF2-40B4-BE49-F238E27FC236}">
                <a16:creationId xmlns:a16="http://schemas.microsoft.com/office/drawing/2014/main" id="{4903CA77-EA13-53AA-6363-4298FE45129E}"/>
              </a:ext>
            </a:extLst>
          </p:cNvPr>
          <p:cNvSpPr txBox="1"/>
          <p:nvPr/>
        </p:nvSpPr>
        <p:spPr>
          <a:xfrm>
            <a:off x="6570943" y="4566317"/>
            <a:ext cx="4291684" cy="430887"/>
          </a:xfrm>
          <a:prstGeom prst="rect">
            <a:avLst/>
          </a:prstGeom>
          <a:solidFill>
            <a:srgbClr val="D9F1F6"/>
          </a:solidFill>
        </p:spPr>
        <p:txBody>
          <a:bodyPr wrap="square">
            <a:spAutoFit/>
          </a:body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NZ" altLang="en-US" sz="2200" b="0" i="0" u="none" strike="noStrike" kern="1200" cap="none" spc="0" normalizeH="0" baseline="0" noProof="0" dirty="0">
                <a:ln>
                  <a:noFill/>
                </a:ln>
                <a:solidFill>
                  <a:srgbClr val="414042"/>
                </a:solidFill>
                <a:effectLst/>
                <a:uLnTx/>
                <a:uFillTx/>
                <a:latin typeface="Segoe UI" panose="020B0502040204020203" pitchFamily="34" charset="0"/>
                <a:ea typeface="+mn-ea"/>
                <a:cs typeface="Segoe UI" panose="020B0502040204020203" pitchFamily="34" charset="0"/>
              </a:rPr>
              <a:t>Flexible approach to risk</a:t>
            </a:r>
          </a:p>
        </p:txBody>
      </p:sp>
      <p:sp>
        <p:nvSpPr>
          <p:cNvPr id="32" name="TextBox 31">
            <a:extLst>
              <a:ext uri="{FF2B5EF4-FFF2-40B4-BE49-F238E27FC236}">
                <a16:creationId xmlns:a16="http://schemas.microsoft.com/office/drawing/2014/main" id="{F4E7480F-7C06-25D3-62B3-CE3B8E62A081}"/>
              </a:ext>
            </a:extLst>
          </p:cNvPr>
          <p:cNvSpPr txBox="1"/>
          <p:nvPr/>
        </p:nvSpPr>
        <p:spPr>
          <a:xfrm>
            <a:off x="6570942" y="5088792"/>
            <a:ext cx="4291685" cy="43088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NZ" altLang="en-US" sz="2200" dirty="0">
                <a:solidFill>
                  <a:srgbClr val="414042"/>
                </a:solidFill>
                <a:latin typeface="Segoe UI" panose="020B0502040204020203" pitchFamily="34" charset="0"/>
                <a:cs typeface="Segoe UI" panose="020B0502040204020203" pitchFamily="34" charset="0"/>
              </a:rPr>
              <a:t>Use business intelligence</a:t>
            </a:r>
            <a:endParaRPr kumimoji="0" lang="en-NZ" altLang="en-US" sz="2200" b="0" i="0" u="none" strike="noStrike" kern="1200" cap="none" spc="0" normalizeH="0" baseline="0" noProof="0" dirty="0">
              <a:ln>
                <a:noFill/>
              </a:ln>
              <a:solidFill>
                <a:srgbClr val="414042"/>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4040928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4A8B-A3D0-45D0-AC16-8CE3C5A197B3}"/>
              </a:ext>
            </a:extLst>
          </p:cNvPr>
          <p:cNvSpPr>
            <a:spLocks noGrp="1"/>
          </p:cNvSpPr>
          <p:nvPr>
            <p:ph type="title"/>
          </p:nvPr>
        </p:nvSpPr>
        <p:spPr>
          <a:xfrm>
            <a:off x="544473" y="244538"/>
            <a:ext cx="11078811" cy="702913"/>
          </a:xfrm>
        </p:spPr>
        <p:txBody>
          <a:bodyPr>
            <a:normAutofit/>
          </a:bodyPr>
          <a:lstStyle/>
          <a:p>
            <a:r>
              <a:rPr lang="mi-NZ" sz="3600" dirty="0"/>
              <a:t>Survey </a:t>
            </a:r>
            <a:r>
              <a:rPr lang="mi-NZ" sz="3600" dirty="0" err="1"/>
              <a:t>Header</a:t>
            </a:r>
            <a:r>
              <a:rPr lang="mi-NZ" sz="3600" dirty="0"/>
              <a:t> &amp; </a:t>
            </a:r>
            <a:r>
              <a:rPr lang="mi-NZ" sz="3600" dirty="0" err="1"/>
              <a:t>Parcel</a:t>
            </a:r>
            <a:r>
              <a:rPr lang="mi-NZ" sz="3600" dirty="0"/>
              <a:t> </a:t>
            </a:r>
            <a:r>
              <a:rPr lang="mi-NZ" sz="3600" dirty="0" err="1"/>
              <a:t>Tree</a:t>
            </a:r>
            <a:endParaRPr lang="en-NZ" sz="3600" dirty="0"/>
          </a:p>
        </p:txBody>
      </p:sp>
      <p:pic>
        <p:nvPicPr>
          <p:cNvPr id="9" name="Picture 8">
            <a:extLst>
              <a:ext uri="{FF2B5EF4-FFF2-40B4-BE49-F238E27FC236}">
                <a16:creationId xmlns:a16="http://schemas.microsoft.com/office/drawing/2014/main" id="{8B02A30D-09A6-5DC5-2534-D034CDA310CA}"/>
              </a:ext>
            </a:extLst>
          </p:cNvPr>
          <p:cNvPicPr>
            <a:picLocks noChangeAspect="1"/>
          </p:cNvPicPr>
          <p:nvPr/>
        </p:nvPicPr>
        <p:blipFill>
          <a:blip r:embed="rId3"/>
          <a:stretch>
            <a:fillRect/>
          </a:stretch>
        </p:blipFill>
        <p:spPr>
          <a:xfrm>
            <a:off x="544473" y="1120613"/>
            <a:ext cx="5658640" cy="4861545"/>
          </a:xfrm>
          <a:prstGeom prst="rect">
            <a:avLst/>
          </a:prstGeom>
          <a:ln>
            <a:solidFill>
              <a:schemeClr val="tx1"/>
            </a:solidFill>
          </a:ln>
        </p:spPr>
      </p:pic>
      <p:pic>
        <p:nvPicPr>
          <p:cNvPr id="11" name="Picture 10">
            <a:extLst>
              <a:ext uri="{FF2B5EF4-FFF2-40B4-BE49-F238E27FC236}">
                <a16:creationId xmlns:a16="http://schemas.microsoft.com/office/drawing/2014/main" id="{6FC944D3-E9C9-98D7-7346-748033270053}"/>
              </a:ext>
            </a:extLst>
          </p:cNvPr>
          <p:cNvPicPr>
            <a:picLocks noChangeAspect="1"/>
          </p:cNvPicPr>
          <p:nvPr/>
        </p:nvPicPr>
        <p:blipFill>
          <a:blip r:embed="rId4"/>
          <a:stretch>
            <a:fillRect/>
          </a:stretch>
        </p:blipFill>
        <p:spPr>
          <a:xfrm>
            <a:off x="6357947" y="1670256"/>
            <a:ext cx="5601482" cy="3517487"/>
          </a:xfrm>
          <a:prstGeom prst="rect">
            <a:avLst/>
          </a:prstGeom>
          <a:ln>
            <a:solidFill>
              <a:schemeClr val="tx1"/>
            </a:solidFill>
          </a:ln>
        </p:spPr>
      </p:pic>
    </p:spTree>
    <p:extLst>
      <p:ext uri="{BB962C8B-B14F-4D97-AF65-F5344CB8AC3E}">
        <p14:creationId xmlns:p14="http://schemas.microsoft.com/office/powerpoint/2010/main" val="1385202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CAFBA-73DC-A165-D971-0339F402F5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39E4D4-37F4-6E31-E836-9DB40390F7D2}"/>
              </a:ext>
            </a:extLst>
          </p:cNvPr>
          <p:cNvSpPr>
            <a:spLocks noGrp="1"/>
          </p:cNvSpPr>
          <p:nvPr>
            <p:ph type="title"/>
          </p:nvPr>
        </p:nvSpPr>
        <p:spPr>
          <a:xfrm>
            <a:off x="544473" y="244538"/>
            <a:ext cx="11078811" cy="702913"/>
          </a:xfrm>
        </p:spPr>
        <p:txBody>
          <a:bodyPr>
            <a:normAutofit/>
          </a:bodyPr>
          <a:lstStyle/>
          <a:p>
            <a:r>
              <a:rPr lang="mi-NZ" sz="3600" dirty="0"/>
              <a:t>Survey </a:t>
            </a:r>
            <a:r>
              <a:rPr lang="mi-NZ" sz="3600" dirty="0" err="1"/>
              <a:t>Header</a:t>
            </a:r>
            <a:r>
              <a:rPr lang="mi-NZ" sz="3600" dirty="0"/>
              <a:t> &amp; </a:t>
            </a:r>
            <a:r>
              <a:rPr lang="mi-NZ" sz="3600" dirty="0" err="1"/>
              <a:t>Parcel</a:t>
            </a:r>
            <a:r>
              <a:rPr lang="mi-NZ" sz="3600" dirty="0"/>
              <a:t> </a:t>
            </a:r>
            <a:r>
              <a:rPr lang="mi-NZ" sz="3600" dirty="0" err="1"/>
              <a:t>Tree</a:t>
            </a:r>
            <a:endParaRPr lang="en-NZ" sz="3600" dirty="0"/>
          </a:p>
        </p:txBody>
      </p:sp>
      <p:sp>
        <p:nvSpPr>
          <p:cNvPr id="4" name="TextBox 3">
            <a:extLst>
              <a:ext uri="{FF2B5EF4-FFF2-40B4-BE49-F238E27FC236}">
                <a16:creationId xmlns:a16="http://schemas.microsoft.com/office/drawing/2014/main" id="{30EFC0BA-5762-C150-70E6-B36669AF2D33}"/>
              </a:ext>
            </a:extLst>
          </p:cNvPr>
          <p:cNvSpPr txBox="1"/>
          <p:nvPr/>
        </p:nvSpPr>
        <p:spPr>
          <a:xfrm>
            <a:off x="795968" y="1113225"/>
            <a:ext cx="10827316" cy="584775"/>
          </a:xfrm>
          <a:prstGeom prst="rect">
            <a:avLst/>
          </a:prstGeom>
          <a:noFill/>
        </p:spPr>
        <p:txBody>
          <a:bodyPr wrap="square">
            <a:spAutoFit/>
          </a:bodyPr>
          <a:lstStyle/>
          <a:p>
            <a:pPr lvl="0">
              <a:buSzPts val="1000"/>
              <a:tabLst>
                <a:tab pos="457200" algn="l"/>
              </a:tabLst>
            </a:pPr>
            <a:r>
              <a:rPr lang="en-NZ" sz="1600" dirty="0">
                <a:effectLst/>
                <a:latin typeface="Arial" panose="020B0604020202020204" pitchFamily="34" charset="0"/>
                <a:ea typeface="Times New Roman" panose="02020603050405020304" pitchFamily="18" charset="0"/>
              </a:rPr>
              <a:t>Confirm the </a:t>
            </a:r>
            <a:r>
              <a:rPr lang="en-NZ" sz="1600" b="1" dirty="0">
                <a:effectLst/>
                <a:latin typeface="Arial" panose="020B0604020202020204" pitchFamily="34" charset="0"/>
                <a:ea typeface="Times New Roman" panose="02020603050405020304" pitchFamily="18" charset="0"/>
              </a:rPr>
              <a:t>Dataset Description reflects captured information </a:t>
            </a:r>
            <a:r>
              <a:rPr lang="en-NZ" sz="1600" dirty="0">
                <a:effectLst/>
                <a:latin typeface="Arial" panose="020B0604020202020204" pitchFamily="34" charset="0"/>
                <a:ea typeface="Times New Roman" panose="02020603050405020304" pitchFamily="18" charset="0"/>
              </a:rPr>
              <a:t>and</a:t>
            </a:r>
            <a:r>
              <a:rPr lang="en-NZ" sz="1600" b="1" dirty="0">
                <a:effectLst/>
                <a:latin typeface="Arial" panose="020B0604020202020204" pitchFamily="34" charset="0"/>
                <a:ea typeface="Times New Roman" panose="02020603050405020304" pitchFamily="18" charset="0"/>
              </a:rPr>
              <a:t> reconciles with the </a:t>
            </a:r>
            <a:r>
              <a:rPr lang="en-NZ" sz="1600" dirty="0">
                <a:effectLst/>
                <a:latin typeface="Arial" panose="020B0604020202020204" pitchFamily="34" charset="0"/>
                <a:ea typeface="Times New Roman" panose="02020603050405020304" pitchFamily="18" charset="0"/>
              </a:rPr>
              <a:t>Dataset Description in the </a:t>
            </a:r>
            <a:r>
              <a:rPr lang="en-NZ" sz="1600" b="1" dirty="0">
                <a:effectLst/>
                <a:latin typeface="Arial" panose="020B0604020202020204" pitchFamily="34" charset="0"/>
                <a:ea typeface="Times New Roman" panose="02020603050405020304" pitchFamily="18" charset="0"/>
              </a:rPr>
              <a:t>Survey Report (and TA Certificates</a:t>
            </a:r>
            <a:r>
              <a:rPr lang="en-NZ" sz="1600" dirty="0">
                <a:effectLst/>
                <a:latin typeface="Arial" panose="020B0604020202020204" pitchFamily="34" charset="0"/>
                <a:ea typeface="Times New Roman" panose="02020603050405020304" pitchFamily="18" charset="0"/>
              </a:rPr>
              <a:t>, if attached).</a:t>
            </a:r>
            <a:endParaRPr lang="en-NZ" sz="16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7A9950A6-F66F-9023-6A44-E64104BB674B}"/>
              </a:ext>
            </a:extLst>
          </p:cNvPr>
          <p:cNvSpPr txBox="1"/>
          <p:nvPr/>
        </p:nvSpPr>
        <p:spPr>
          <a:xfrm>
            <a:off x="795968" y="1928473"/>
            <a:ext cx="10827316" cy="584775"/>
          </a:xfrm>
          <a:prstGeom prst="rect">
            <a:avLst/>
          </a:prstGeom>
          <a:noFill/>
        </p:spPr>
        <p:txBody>
          <a:bodyPr wrap="square">
            <a:spAutoFit/>
          </a:bodyPr>
          <a:lstStyle/>
          <a:p>
            <a:pPr lvl="0">
              <a:buSzPts val="1000"/>
              <a:tabLst>
                <a:tab pos="457200" algn="l"/>
              </a:tabLst>
            </a:pPr>
            <a:r>
              <a:rPr lang="en-NZ" sz="1600" dirty="0">
                <a:effectLst/>
                <a:latin typeface="Arial" panose="020B0604020202020204" pitchFamily="34" charset="0"/>
                <a:ea typeface="Times New Roman" panose="02020603050405020304" pitchFamily="18" charset="0"/>
              </a:rPr>
              <a:t>Confirm the </a:t>
            </a:r>
            <a:r>
              <a:rPr lang="en-NZ" sz="1600" b="1" dirty="0">
                <a:effectLst/>
                <a:latin typeface="Arial" panose="020B0604020202020204" pitchFamily="34" charset="0"/>
                <a:ea typeface="Times New Roman" panose="02020603050405020304" pitchFamily="18" charset="0"/>
              </a:rPr>
              <a:t>correct dataset Purpose, Type and Class </a:t>
            </a:r>
            <a:r>
              <a:rPr lang="en-NZ" sz="1600" dirty="0">
                <a:effectLst/>
                <a:latin typeface="Arial" panose="020B0604020202020204" pitchFamily="34" charset="0"/>
                <a:ea typeface="Times New Roman" panose="02020603050405020304" pitchFamily="18" charset="0"/>
              </a:rPr>
              <a:t>are captured on the Survey Header. Confirm this information </a:t>
            </a:r>
            <a:r>
              <a:rPr lang="en-NZ" sz="1600" b="1" dirty="0">
                <a:effectLst/>
                <a:latin typeface="Arial" panose="020B0604020202020204" pitchFamily="34" charset="0"/>
                <a:ea typeface="Times New Roman" panose="02020603050405020304" pitchFamily="18" charset="0"/>
              </a:rPr>
              <a:t>reconciles with capture and the Survey Report</a:t>
            </a:r>
            <a:r>
              <a:rPr lang="en-NZ" sz="1600" dirty="0">
                <a:effectLst/>
                <a:latin typeface="Arial" panose="020B0604020202020204" pitchFamily="34" charset="0"/>
                <a:ea typeface="Times New Roman" panose="02020603050405020304" pitchFamily="18" charset="0"/>
              </a:rPr>
              <a:t>.</a:t>
            </a:r>
            <a:endParaRPr lang="en-NZ" sz="16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392DE776-1BE8-C1BF-2B43-6F9F222DA647}"/>
              </a:ext>
            </a:extLst>
          </p:cNvPr>
          <p:cNvSpPr txBox="1"/>
          <p:nvPr/>
        </p:nvSpPr>
        <p:spPr>
          <a:xfrm>
            <a:off x="795968" y="2743722"/>
            <a:ext cx="10827316" cy="584775"/>
          </a:xfrm>
          <a:prstGeom prst="rect">
            <a:avLst/>
          </a:prstGeom>
          <a:noFill/>
        </p:spPr>
        <p:txBody>
          <a:bodyPr wrap="square">
            <a:spAutoFit/>
          </a:bodyPr>
          <a:lstStyle/>
          <a:p>
            <a:pPr lvl="0">
              <a:buSzPts val="1000"/>
              <a:tabLst>
                <a:tab pos="457200" algn="l"/>
              </a:tabLst>
            </a:pPr>
            <a:r>
              <a:rPr lang="en-NZ" sz="1600" dirty="0">
                <a:effectLst/>
                <a:latin typeface="Arial" panose="020B0604020202020204" pitchFamily="34" charset="0"/>
                <a:ea typeface="Times New Roman" panose="02020603050405020304" pitchFamily="18" charset="0"/>
              </a:rPr>
              <a:t>Confirm the </a:t>
            </a:r>
            <a:r>
              <a:rPr lang="en-NZ" sz="1600" b="1" dirty="0">
                <a:effectLst/>
                <a:latin typeface="Arial" panose="020B0604020202020204" pitchFamily="34" charset="0"/>
                <a:ea typeface="Times New Roman" panose="02020603050405020304" pitchFamily="18" charset="0"/>
              </a:rPr>
              <a:t>Parcel Appellation/Intent is correct </a:t>
            </a:r>
            <a:r>
              <a:rPr lang="en-NZ" sz="1600" dirty="0">
                <a:effectLst/>
                <a:latin typeface="Arial" panose="020B0604020202020204" pitchFamily="34" charset="0"/>
                <a:ea typeface="Times New Roman" panose="02020603050405020304" pitchFamily="18" charset="0"/>
              </a:rPr>
              <a:t>for the plan purpose and nature of each new parcel being created (including parcels to vest).</a:t>
            </a:r>
            <a:endParaRPr lang="en-NZ" sz="16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44F59175-7F1A-B100-EA61-607B1FB83960}"/>
              </a:ext>
            </a:extLst>
          </p:cNvPr>
          <p:cNvSpPr txBox="1"/>
          <p:nvPr/>
        </p:nvSpPr>
        <p:spPr>
          <a:xfrm>
            <a:off x="795967" y="3558971"/>
            <a:ext cx="10827315" cy="584775"/>
          </a:xfrm>
          <a:prstGeom prst="rect">
            <a:avLst/>
          </a:prstGeom>
          <a:noFill/>
        </p:spPr>
        <p:txBody>
          <a:bodyPr wrap="square">
            <a:spAutoFit/>
          </a:bodyPr>
          <a:lstStyle/>
          <a:p>
            <a:pPr lvl="0">
              <a:buSzPts val="1000"/>
              <a:tabLst>
                <a:tab pos="457200" algn="l"/>
              </a:tabLst>
            </a:pPr>
            <a:r>
              <a:rPr lang="en-NZ" sz="1600" dirty="0">
                <a:effectLst/>
                <a:latin typeface="Arial" panose="020B0604020202020204" pitchFamily="34" charset="0"/>
                <a:ea typeface="Times New Roman" panose="02020603050405020304" pitchFamily="18" charset="0"/>
              </a:rPr>
              <a:t>Check parcel tree to </a:t>
            </a:r>
            <a:r>
              <a:rPr lang="en-NZ" sz="1600" b="1" dirty="0">
                <a:effectLst/>
                <a:latin typeface="Arial" panose="020B0604020202020204" pitchFamily="34" charset="0"/>
                <a:ea typeface="Times New Roman" panose="02020603050405020304" pitchFamily="18" charset="0"/>
              </a:rPr>
              <a:t>ensure all parcels under survey are correctly extinguished </a:t>
            </a:r>
            <a:r>
              <a:rPr lang="en-NZ" sz="1600" dirty="0">
                <a:effectLst/>
                <a:latin typeface="Arial" panose="020B0604020202020204" pitchFamily="34" charset="0"/>
                <a:ea typeface="Times New Roman" panose="02020603050405020304" pitchFamily="18" charset="0"/>
              </a:rPr>
              <a:t>and new parcels have been captured and have the correct parcel intent.</a:t>
            </a:r>
            <a:endParaRPr lang="en-NZ" sz="16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78FA6EEA-0644-AAFA-BD0B-58349BB0F173}"/>
              </a:ext>
            </a:extLst>
          </p:cNvPr>
          <p:cNvSpPr txBox="1"/>
          <p:nvPr/>
        </p:nvSpPr>
        <p:spPr>
          <a:xfrm>
            <a:off x="795967" y="4374219"/>
            <a:ext cx="10827314" cy="584775"/>
          </a:xfrm>
          <a:prstGeom prst="rect">
            <a:avLst/>
          </a:prstGeom>
          <a:noFill/>
        </p:spPr>
        <p:txBody>
          <a:bodyPr wrap="square">
            <a:spAutoFit/>
          </a:bodyPr>
          <a:lstStyle/>
          <a:p>
            <a:r>
              <a:rPr lang="en-NZ" sz="1600" dirty="0">
                <a:effectLst/>
                <a:latin typeface="Arial" panose="020B0604020202020204" pitchFamily="34" charset="0"/>
                <a:ea typeface="Times New Roman" panose="02020603050405020304" pitchFamily="18" charset="0"/>
              </a:rPr>
              <a:t>Confirm the </a:t>
            </a:r>
            <a:r>
              <a:rPr lang="en-NZ" sz="1600" b="1" dirty="0">
                <a:effectLst/>
                <a:latin typeface="Arial" panose="020B0604020202020204" pitchFamily="34" charset="0"/>
                <a:ea typeface="Times New Roman" panose="02020603050405020304" pitchFamily="18" charset="0"/>
              </a:rPr>
              <a:t>Record(s) of Title </a:t>
            </a:r>
            <a:r>
              <a:rPr lang="en-NZ" sz="1600" dirty="0">
                <a:effectLst/>
                <a:latin typeface="Arial" panose="020B0604020202020204" pitchFamily="34" charset="0"/>
                <a:ea typeface="Times New Roman" panose="02020603050405020304" pitchFamily="18" charset="0"/>
              </a:rPr>
              <a:t>associated with the land under survey </a:t>
            </a:r>
            <a:r>
              <a:rPr lang="en-NZ" sz="1600" b="1" dirty="0">
                <a:effectLst/>
                <a:latin typeface="Arial" panose="020B0604020202020204" pitchFamily="34" charset="0"/>
                <a:ea typeface="Times New Roman" panose="02020603050405020304" pitchFamily="18" charset="0"/>
              </a:rPr>
              <a:t>have been populated </a:t>
            </a:r>
            <a:r>
              <a:rPr lang="en-NZ" sz="1600" dirty="0">
                <a:effectLst/>
                <a:latin typeface="Arial" panose="020B0604020202020204" pitchFamily="34" charset="0"/>
                <a:ea typeface="Times New Roman" panose="02020603050405020304" pitchFamily="18" charset="0"/>
              </a:rPr>
              <a:t>in the “Comprised In” panel </a:t>
            </a:r>
            <a:endParaRPr lang="en-NZ" sz="1600" dirty="0"/>
          </a:p>
        </p:txBody>
      </p:sp>
      <p:sp>
        <p:nvSpPr>
          <p:cNvPr id="14" name="TextBox 13">
            <a:extLst>
              <a:ext uri="{FF2B5EF4-FFF2-40B4-BE49-F238E27FC236}">
                <a16:creationId xmlns:a16="http://schemas.microsoft.com/office/drawing/2014/main" id="{AF75BDE5-6B24-7233-1052-19097F2FBF20}"/>
              </a:ext>
            </a:extLst>
          </p:cNvPr>
          <p:cNvSpPr txBox="1"/>
          <p:nvPr/>
        </p:nvSpPr>
        <p:spPr>
          <a:xfrm>
            <a:off x="795967" y="4958635"/>
            <a:ext cx="10827314" cy="584775"/>
          </a:xfrm>
          <a:prstGeom prst="rect">
            <a:avLst/>
          </a:prstGeom>
          <a:noFill/>
        </p:spPr>
        <p:txBody>
          <a:bodyPr wrap="square">
            <a:spAutoFit/>
          </a:bodyPr>
          <a:lstStyle/>
          <a:p>
            <a:r>
              <a:rPr lang="en-NZ" sz="1600" dirty="0">
                <a:effectLst/>
                <a:latin typeface="Arial" panose="020B0604020202020204" pitchFamily="34" charset="0"/>
                <a:ea typeface="Times New Roman" panose="02020603050405020304" pitchFamily="18" charset="0"/>
              </a:rPr>
              <a:t>Confirm the appropriate Meridional Circuit has been captured on the Survey Header and associated reporting has been included in the Survey Report.</a:t>
            </a:r>
            <a:endParaRPr lang="en-NZ" sz="1600" dirty="0"/>
          </a:p>
        </p:txBody>
      </p:sp>
    </p:spTree>
    <p:extLst>
      <p:ext uri="{BB962C8B-B14F-4D97-AF65-F5344CB8AC3E}">
        <p14:creationId xmlns:p14="http://schemas.microsoft.com/office/powerpoint/2010/main" val="2872657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4A8B-A3D0-45D0-AC16-8CE3C5A197B3}"/>
              </a:ext>
            </a:extLst>
          </p:cNvPr>
          <p:cNvSpPr>
            <a:spLocks noGrp="1"/>
          </p:cNvSpPr>
          <p:nvPr>
            <p:ph type="title"/>
          </p:nvPr>
        </p:nvSpPr>
        <p:spPr/>
        <p:txBody>
          <a:bodyPr>
            <a:normAutofit/>
          </a:bodyPr>
          <a:lstStyle/>
          <a:p>
            <a:r>
              <a:rPr lang="mi-NZ" sz="3600" dirty="0" err="1"/>
              <a:t>Bearing</a:t>
            </a:r>
            <a:r>
              <a:rPr lang="mi-NZ" sz="3600" dirty="0"/>
              <a:t> </a:t>
            </a:r>
            <a:r>
              <a:rPr lang="mi-NZ" sz="3600" dirty="0" err="1"/>
              <a:t>Adjustments</a:t>
            </a:r>
            <a:endParaRPr lang="en-NZ" sz="3600" dirty="0"/>
          </a:p>
        </p:txBody>
      </p:sp>
      <p:sp>
        <p:nvSpPr>
          <p:cNvPr id="11" name="TextBox 10">
            <a:extLst>
              <a:ext uri="{FF2B5EF4-FFF2-40B4-BE49-F238E27FC236}">
                <a16:creationId xmlns:a16="http://schemas.microsoft.com/office/drawing/2014/main" id="{740EAA19-1360-F725-00A3-DA2150109EDC}"/>
              </a:ext>
            </a:extLst>
          </p:cNvPr>
          <p:cNvSpPr txBox="1"/>
          <p:nvPr/>
        </p:nvSpPr>
        <p:spPr>
          <a:xfrm>
            <a:off x="2911207" y="2613392"/>
            <a:ext cx="6152920" cy="1631216"/>
          </a:xfrm>
          <a:prstGeom prst="rect">
            <a:avLst/>
          </a:prstGeom>
          <a:noFill/>
        </p:spPr>
        <p:txBody>
          <a:bodyPr wrap="square">
            <a:spAutoFit/>
          </a:bodyPr>
          <a:lstStyle/>
          <a:p>
            <a:r>
              <a:rPr lang="en-NZ" sz="2000" dirty="0">
                <a:latin typeface="Arial" panose="020B0604020202020204" pitchFamily="34" charset="0"/>
                <a:cs typeface="Arial" panose="020B0604020202020204" pitchFamily="34" charset="0"/>
              </a:rPr>
              <a:t>Think…</a:t>
            </a:r>
          </a:p>
          <a:p>
            <a:endParaRPr lang="en-NZ" sz="20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NZ" sz="2000" dirty="0">
                <a:latin typeface="Arial" panose="020B0604020202020204" pitchFamily="34" charset="0"/>
                <a:cs typeface="Arial" panose="020B0604020202020204" pitchFamily="34" charset="0"/>
              </a:rPr>
              <a:t>Existing adjustments reapplied</a:t>
            </a:r>
          </a:p>
          <a:p>
            <a:pPr marL="285750" indent="-285750">
              <a:buFont typeface="Courier New" panose="02070309020205020404" pitchFamily="49" charset="0"/>
              <a:buChar char="o"/>
            </a:pPr>
            <a:r>
              <a:rPr lang="en-NZ" sz="2000" dirty="0">
                <a:latin typeface="Arial" panose="020B0604020202020204" pitchFamily="34" charset="0"/>
                <a:cs typeface="Arial" panose="020B0604020202020204" pitchFamily="34" charset="0"/>
              </a:rPr>
              <a:t>Existing adjustments not applied</a:t>
            </a:r>
          </a:p>
          <a:p>
            <a:pPr marL="285750" indent="-285750">
              <a:buFont typeface="Courier New" panose="02070309020205020404" pitchFamily="49" charset="0"/>
              <a:buChar char="o"/>
            </a:pPr>
            <a:r>
              <a:rPr lang="en-NZ" sz="2000" dirty="0">
                <a:latin typeface="Arial" panose="020B0604020202020204" pitchFamily="34" charset="0"/>
                <a:cs typeface="Arial" panose="020B0604020202020204" pitchFamily="34" charset="0"/>
              </a:rPr>
              <a:t>New adjustments</a:t>
            </a:r>
          </a:p>
        </p:txBody>
      </p:sp>
    </p:spTree>
    <p:extLst>
      <p:ext uri="{BB962C8B-B14F-4D97-AF65-F5344CB8AC3E}">
        <p14:creationId xmlns:p14="http://schemas.microsoft.com/office/powerpoint/2010/main" val="1976298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78AB2-8EBC-D007-B267-68A4FBFD84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1D9AB-FA1C-D5EC-9C26-913E3396F66C}"/>
              </a:ext>
            </a:extLst>
          </p:cNvPr>
          <p:cNvSpPr>
            <a:spLocks noGrp="1"/>
          </p:cNvSpPr>
          <p:nvPr>
            <p:ph type="title"/>
          </p:nvPr>
        </p:nvSpPr>
        <p:spPr/>
        <p:txBody>
          <a:bodyPr>
            <a:normAutofit/>
          </a:bodyPr>
          <a:lstStyle/>
          <a:p>
            <a:r>
              <a:rPr lang="mi-NZ" sz="3600" dirty="0" err="1"/>
              <a:t>Bearing</a:t>
            </a:r>
            <a:r>
              <a:rPr lang="mi-NZ" sz="3600" dirty="0"/>
              <a:t> </a:t>
            </a:r>
            <a:r>
              <a:rPr lang="mi-NZ" sz="3600" dirty="0" err="1"/>
              <a:t>Adjustments</a:t>
            </a:r>
            <a:endParaRPr lang="en-NZ" sz="3600" dirty="0"/>
          </a:p>
        </p:txBody>
      </p:sp>
      <p:sp>
        <p:nvSpPr>
          <p:cNvPr id="8" name="TextBox 7">
            <a:extLst>
              <a:ext uri="{FF2B5EF4-FFF2-40B4-BE49-F238E27FC236}">
                <a16:creationId xmlns:a16="http://schemas.microsoft.com/office/drawing/2014/main" id="{450286D2-0B05-14A3-8BE8-ACEF5545E722}"/>
              </a:ext>
            </a:extLst>
          </p:cNvPr>
          <p:cNvSpPr txBox="1"/>
          <p:nvPr/>
        </p:nvSpPr>
        <p:spPr>
          <a:xfrm>
            <a:off x="568716" y="1570101"/>
            <a:ext cx="10855776" cy="3693319"/>
          </a:xfrm>
          <a:prstGeom prst="rect">
            <a:avLst/>
          </a:prstGeom>
          <a:noFill/>
        </p:spPr>
        <p:txBody>
          <a:bodyPr wrap="square">
            <a:spAutoFit/>
          </a:bodyPr>
          <a:lstStyle/>
          <a:p>
            <a:r>
              <a:rPr lang="en-NZ" dirty="0"/>
              <a:t>Confirm the </a:t>
            </a:r>
            <a:r>
              <a:rPr lang="en-NZ" b="1" dirty="0"/>
              <a:t>Survey Report provides the basis for any bearing adjustment </a:t>
            </a:r>
            <a:r>
              <a:rPr lang="en-NZ" dirty="0"/>
              <a:t>applied to an adopted bearing and that reporting reconciles with the information on the Survey Header/mark &amp; vector report. </a:t>
            </a:r>
          </a:p>
          <a:p>
            <a:endParaRPr lang="en-NZ" dirty="0"/>
          </a:p>
          <a:p>
            <a:pPr marL="285750" indent="-285750">
              <a:buFont typeface="Courier New" panose="02070309020205020404" pitchFamily="49" charset="0"/>
              <a:buChar char="o"/>
            </a:pPr>
            <a:r>
              <a:rPr lang="en-NZ" b="1" dirty="0"/>
              <a:t>For existing adjustments</a:t>
            </a:r>
            <a:r>
              <a:rPr lang="en-NZ" dirty="0"/>
              <a:t>, </a:t>
            </a:r>
            <a:r>
              <a:rPr lang="en-NZ" b="1" dirty="0"/>
              <a:t>confirm by checking nearby CSDs, or remeasured vectors</a:t>
            </a:r>
            <a:r>
              <a:rPr lang="en-NZ" dirty="0"/>
              <a:t>, for direct comparisons.</a:t>
            </a:r>
          </a:p>
          <a:p>
            <a:pPr marL="285750" indent="-285750">
              <a:buFont typeface="Courier New" panose="02070309020205020404" pitchFamily="49" charset="0"/>
              <a:buChar char="o"/>
            </a:pPr>
            <a:endParaRPr lang="en-NZ" dirty="0"/>
          </a:p>
          <a:p>
            <a:pPr marL="285750" indent="-285750">
              <a:buFont typeface="Courier New" panose="02070309020205020404" pitchFamily="49" charset="0"/>
              <a:buChar char="o"/>
            </a:pPr>
            <a:r>
              <a:rPr lang="en-NZ" b="1" dirty="0"/>
              <a:t>If prior CSDs </a:t>
            </a:r>
            <a:r>
              <a:rPr lang="en-NZ" dirty="0"/>
              <a:t>in the vicinity of the survey </a:t>
            </a:r>
            <a:r>
              <a:rPr lang="en-NZ" b="1" dirty="0"/>
              <a:t>have applied a bearing adjustment but the surveyor has not applied it to adopted vectors</a:t>
            </a:r>
            <a:r>
              <a:rPr lang="en-NZ" dirty="0"/>
              <a:t> in the new survey, </a:t>
            </a:r>
            <a:r>
              <a:rPr lang="en-NZ" b="1" dirty="0"/>
              <a:t>then the Surveyor must report </a:t>
            </a:r>
            <a:r>
              <a:rPr lang="en-NZ" dirty="0"/>
              <a:t>why it has not been applied.</a:t>
            </a:r>
          </a:p>
          <a:p>
            <a:pPr marL="285750" indent="-285750">
              <a:buFont typeface="Courier New" panose="02070309020205020404" pitchFamily="49" charset="0"/>
              <a:buChar char="o"/>
            </a:pPr>
            <a:endParaRPr lang="en-NZ" dirty="0"/>
          </a:p>
          <a:p>
            <a:pPr marL="285750" indent="-285750">
              <a:buFont typeface="Courier New" panose="02070309020205020404" pitchFamily="49" charset="0"/>
              <a:buChar char="o"/>
            </a:pPr>
            <a:r>
              <a:rPr lang="en-NZ" b="1" dirty="0"/>
              <a:t>For new adjustments, confirm there is adequate reporting on how the bearing adjustment was established</a:t>
            </a:r>
            <a:r>
              <a:rPr lang="en-NZ" dirty="0"/>
              <a:t>; where there are concerns, check if there are direct comparisons of bearings from old and new survey, for example, re-observed traverse lines or ray-trace.</a:t>
            </a:r>
          </a:p>
        </p:txBody>
      </p:sp>
    </p:spTree>
    <p:extLst>
      <p:ext uri="{BB962C8B-B14F-4D97-AF65-F5344CB8AC3E}">
        <p14:creationId xmlns:p14="http://schemas.microsoft.com/office/powerpoint/2010/main" val="4278782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4A8B-A3D0-45D0-AC16-8CE3C5A197B3}"/>
              </a:ext>
            </a:extLst>
          </p:cNvPr>
          <p:cNvSpPr>
            <a:spLocks noGrp="1"/>
          </p:cNvSpPr>
          <p:nvPr>
            <p:ph type="title"/>
          </p:nvPr>
        </p:nvSpPr>
        <p:spPr>
          <a:xfrm>
            <a:off x="544473" y="244538"/>
            <a:ext cx="11078811" cy="625795"/>
          </a:xfrm>
        </p:spPr>
        <p:txBody>
          <a:bodyPr>
            <a:normAutofit/>
          </a:bodyPr>
          <a:lstStyle/>
          <a:p>
            <a:r>
              <a:rPr lang="en-US" sz="3600" dirty="0"/>
              <a:t>Survey Definition</a:t>
            </a:r>
            <a:endParaRPr lang="en-NZ" sz="3600" dirty="0"/>
          </a:p>
        </p:txBody>
      </p:sp>
      <p:sp>
        <p:nvSpPr>
          <p:cNvPr id="4" name="TextBox 3">
            <a:extLst>
              <a:ext uri="{FF2B5EF4-FFF2-40B4-BE49-F238E27FC236}">
                <a16:creationId xmlns:a16="http://schemas.microsoft.com/office/drawing/2014/main" id="{F448A738-F4C3-3AC3-AB88-BA44CCF191D7}"/>
              </a:ext>
            </a:extLst>
          </p:cNvPr>
          <p:cNvSpPr txBox="1"/>
          <p:nvPr/>
        </p:nvSpPr>
        <p:spPr>
          <a:xfrm>
            <a:off x="3023171" y="2631372"/>
            <a:ext cx="6149082"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rPr>
              <a:t>Think…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NZ"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rPr>
              <a:t>Reporting</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NZ"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rPr>
              <a:t>Geometry</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NZ"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rPr>
              <a:t>Relevant marks</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NZ" sz="2000" dirty="0">
                <a:solidFill>
                  <a:srgbClr val="414042"/>
                </a:solidFill>
                <a:latin typeface="Arial" panose="020B0604020202020204" pitchFamily="34" charset="0"/>
                <a:cs typeface="Arial" panose="020B0604020202020204" pitchFamily="34" charset="0"/>
              </a:rPr>
              <a:t>Connections</a:t>
            </a:r>
            <a:endParaRPr kumimoji="0" lang="en-NZ"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7308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E2DD7-036C-AB90-516C-D1E114951C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A989D-4DB0-D103-1BB4-0442C8BC029A}"/>
              </a:ext>
            </a:extLst>
          </p:cNvPr>
          <p:cNvSpPr>
            <a:spLocks noGrp="1"/>
          </p:cNvSpPr>
          <p:nvPr>
            <p:ph type="title"/>
          </p:nvPr>
        </p:nvSpPr>
        <p:spPr>
          <a:xfrm>
            <a:off x="6174093" y="1125888"/>
            <a:ext cx="4930910" cy="625795"/>
          </a:xfrm>
        </p:spPr>
        <p:txBody>
          <a:bodyPr>
            <a:normAutofit/>
          </a:bodyPr>
          <a:lstStyle/>
          <a:p>
            <a:r>
              <a:rPr lang="en-US" sz="3600" dirty="0"/>
              <a:t>Survey Definition</a:t>
            </a:r>
            <a:endParaRPr lang="en-NZ" sz="3600" dirty="0"/>
          </a:p>
        </p:txBody>
      </p:sp>
      <p:sp>
        <p:nvSpPr>
          <p:cNvPr id="4" name="TextBox 3">
            <a:extLst>
              <a:ext uri="{FF2B5EF4-FFF2-40B4-BE49-F238E27FC236}">
                <a16:creationId xmlns:a16="http://schemas.microsoft.com/office/drawing/2014/main" id="{4793C89B-4FED-A407-0FEB-C17A40115B59}"/>
              </a:ext>
            </a:extLst>
          </p:cNvPr>
          <p:cNvSpPr txBox="1"/>
          <p:nvPr/>
        </p:nvSpPr>
        <p:spPr>
          <a:xfrm>
            <a:off x="184935" y="189161"/>
            <a:ext cx="11887199" cy="5909310"/>
          </a:xfrm>
          <a:prstGeom prst="rect">
            <a:avLst/>
          </a:prstGeom>
          <a:noFill/>
        </p:spPr>
        <p:txBody>
          <a:bodyPr wrap="square">
            <a:spAutoFit/>
          </a:bodyPr>
          <a:lstStyle/>
          <a:p>
            <a:r>
              <a:rPr lang="en-NZ" dirty="0"/>
              <a:t>Make sure the Survey Report provides a clear understanding of…</a:t>
            </a:r>
          </a:p>
          <a:p>
            <a:pPr marL="742950" lvl="1" indent="-285750">
              <a:buFont typeface="Courier New" panose="02070309020205020404" pitchFamily="49" charset="0"/>
              <a:buChar char="o"/>
            </a:pPr>
            <a:r>
              <a:rPr lang="en-NZ" dirty="0"/>
              <a:t>the </a:t>
            </a:r>
            <a:r>
              <a:rPr lang="en-NZ" b="1" dirty="0"/>
              <a:t>basis of the definition</a:t>
            </a:r>
            <a:r>
              <a:rPr lang="en-NZ" dirty="0"/>
              <a:t>,</a:t>
            </a:r>
          </a:p>
          <a:p>
            <a:pPr marL="742950" lvl="1" indent="-285750">
              <a:buFont typeface="Courier New" panose="02070309020205020404" pitchFamily="49" charset="0"/>
              <a:buChar char="o"/>
            </a:pPr>
            <a:r>
              <a:rPr lang="en-NZ" b="1" dirty="0"/>
              <a:t>decisions made</a:t>
            </a:r>
            <a:r>
              <a:rPr lang="en-NZ" dirty="0"/>
              <a:t>,</a:t>
            </a:r>
          </a:p>
          <a:p>
            <a:pPr marL="742950" lvl="1" indent="-285750">
              <a:buFont typeface="Courier New" panose="02070309020205020404" pitchFamily="49" charset="0"/>
              <a:buChar char="o"/>
            </a:pPr>
            <a:r>
              <a:rPr lang="en-NZ" b="1" dirty="0"/>
              <a:t>methods used</a:t>
            </a:r>
            <a:r>
              <a:rPr lang="en-NZ" dirty="0"/>
              <a:t>,</a:t>
            </a:r>
          </a:p>
          <a:p>
            <a:pPr marL="742950" lvl="1" indent="-285750">
              <a:buFont typeface="Courier New" panose="02070309020205020404" pitchFamily="49" charset="0"/>
              <a:buChar char="o"/>
            </a:pPr>
            <a:r>
              <a:rPr lang="en-NZ" dirty="0"/>
              <a:t>any </a:t>
            </a:r>
            <a:r>
              <a:rPr lang="en-NZ" b="1" dirty="0"/>
              <a:t>difficulties encountered</a:t>
            </a:r>
            <a:r>
              <a:rPr lang="en-NZ" dirty="0"/>
              <a:t>, or</a:t>
            </a:r>
          </a:p>
          <a:p>
            <a:pPr marL="742950" lvl="1" indent="-285750">
              <a:buFont typeface="Courier New" panose="02070309020205020404" pitchFamily="49" charset="0"/>
              <a:buChar char="o"/>
            </a:pPr>
            <a:r>
              <a:rPr lang="en-NZ" b="1" dirty="0"/>
              <a:t>potential conflicts</a:t>
            </a:r>
            <a:r>
              <a:rPr lang="en-NZ" dirty="0"/>
              <a:t>.</a:t>
            </a:r>
          </a:p>
          <a:p>
            <a:endParaRPr lang="en-NZ" dirty="0"/>
          </a:p>
          <a:p>
            <a:r>
              <a:rPr lang="en-NZ" dirty="0"/>
              <a:t>Make sure the survey report references… </a:t>
            </a:r>
          </a:p>
          <a:p>
            <a:pPr marL="742950" lvl="1" indent="-285750">
              <a:buFont typeface="Courier New" panose="02070309020205020404" pitchFamily="49" charset="0"/>
              <a:buChar char="o"/>
            </a:pPr>
            <a:r>
              <a:rPr lang="en-NZ" b="1" dirty="0"/>
              <a:t>Surveyor-General dispensations </a:t>
            </a:r>
            <a:r>
              <a:rPr lang="en-NZ" dirty="0"/>
              <a:t>from the Cadastral Survey Rules that may have been granted,</a:t>
            </a:r>
          </a:p>
          <a:p>
            <a:pPr marL="742950" lvl="1" indent="-285750">
              <a:buFont typeface="Courier New" panose="02070309020205020404" pitchFamily="49" charset="0"/>
              <a:buChar char="o"/>
            </a:pPr>
            <a:r>
              <a:rPr lang="en-NZ" b="1" dirty="0"/>
              <a:t>Exemptions from the Standard for lodgement </a:t>
            </a:r>
            <a:r>
              <a:rPr lang="en-NZ" dirty="0"/>
              <a:t>of cadastral survey datasets,</a:t>
            </a:r>
          </a:p>
          <a:p>
            <a:pPr marL="742950" lvl="1" indent="-285750">
              <a:buFont typeface="Courier New" panose="02070309020205020404" pitchFamily="49" charset="0"/>
              <a:buChar char="o"/>
            </a:pPr>
            <a:r>
              <a:rPr lang="en-NZ" b="1" dirty="0"/>
              <a:t>Survey information-complex requests</a:t>
            </a:r>
            <a:r>
              <a:rPr lang="en-NZ" dirty="0"/>
              <a:t>, and</a:t>
            </a:r>
          </a:p>
          <a:p>
            <a:pPr marL="742950" lvl="1" indent="-285750">
              <a:buFont typeface="Courier New" panose="02070309020205020404" pitchFamily="49" charset="0"/>
              <a:buChar char="o"/>
            </a:pPr>
            <a:r>
              <a:rPr lang="en-NZ" b="1" dirty="0"/>
              <a:t>Other correspondence </a:t>
            </a:r>
            <a:r>
              <a:rPr lang="en-NZ" dirty="0"/>
              <a:t>with LINZ.</a:t>
            </a:r>
          </a:p>
          <a:p>
            <a:endParaRPr lang="en-NZ" dirty="0"/>
          </a:p>
          <a:p>
            <a:r>
              <a:rPr lang="en-NZ" dirty="0"/>
              <a:t>The record of survey must identify whether a </a:t>
            </a:r>
            <a:r>
              <a:rPr lang="en-NZ" b="1" dirty="0"/>
              <a:t>survey mark is 'searched for and not found' or 'destroyed</a:t>
            </a:r>
            <a:r>
              <a:rPr lang="en-NZ" dirty="0"/>
              <a:t>' or it must be reported in the survey report.</a:t>
            </a:r>
          </a:p>
          <a:p>
            <a:endParaRPr lang="en-NZ" dirty="0"/>
          </a:p>
          <a:p>
            <a:r>
              <a:rPr lang="en-NZ" dirty="0"/>
              <a:t>Ensure </a:t>
            </a:r>
            <a:r>
              <a:rPr lang="en-NZ" b="1" dirty="0"/>
              <a:t>adequate spread of reliable old and adopted marks </a:t>
            </a:r>
            <a:r>
              <a:rPr lang="en-NZ" dirty="0"/>
              <a:t>to support definition for area under survey.</a:t>
            </a:r>
          </a:p>
          <a:p>
            <a:endParaRPr lang="en-NZ" dirty="0"/>
          </a:p>
          <a:p>
            <a:r>
              <a:rPr lang="en-NZ" dirty="0"/>
              <a:t>Ensure that there are </a:t>
            </a:r>
            <a:r>
              <a:rPr lang="en-NZ" b="1" dirty="0"/>
              <a:t>at least two connections from old marks into the boundaries of the parcel under survey</a:t>
            </a:r>
            <a:r>
              <a:rPr lang="en-NZ" dirty="0"/>
              <a:t>, shown on the Survey Diagram. The connections must be either by adoption, or a re-observation of an existing connection e.g. an existing peg-tie, or a measured vector to an old peg in the vicinity of the parcel under survey.</a:t>
            </a:r>
          </a:p>
        </p:txBody>
      </p:sp>
    </p:spTree>
    <p:extLst>
      <p:ext uri="{BB962C8B-B14F-4D97-AF65-F5344CB8AC3E}">
        <p14:creationId xmlns:p14="http://schemas.microsoft.com/office/powerpoint/2010/main" val="3694438792"/>
      </p:ext>
    </p:extLst>
  </p:cSld>
  <p:clrMapOvr>
    <a:masterClrMapping/>
  </p:clrMapOvr>
</p:sld>
</file>

<file path=ppt/theme/theme1.xml><?xml version="1.0" encoding="utf-8"?>
<a:theme xmlns:a="http://schemas.openxmlformats.org/drawingml/2006/main" name="Office Theme">
  <a:themeElements>
    <a:clrScheme name="Custom 5">
      <a:dk1>
        <a:srgbClr val="414042"/>
      </a:dk1>
      <a:lt1>
        <a:sysClr val="window" lastClr="FFFFFF"/>
      </a:lt1>
      <a:dk2>
        <a:srgbClr val="00425D"/>
      </a:dk2>
      <a:lt2>
        <a:srgbClr val="D9F1F6"/>
      </a:lt2>
      <a:accent1>
        <a:srgbClr val="00425D"/>
      </a:accent1>
      <a:accent2>
        <a:srgbClr val="007198"/>
      </a:accent2>
      <a:accent3>
        <a:srgbClr val="0083B2"/>
      </a:accent3>
      <a:accent4>
        <a:srgbClr val="0096CC"/>
      </a:accent4>
      <a:accent5>
        <a:srgbClr val="73C8E1"/>
      </a:accent5>
      <a:accent6>
        <a:srgbClr val="D9F1F6"/>
      </a:accent6>
      <a:hlink>
        <a:srgbClr val="0563C1"/>
      </a:hlink>
      <a:folHlink>
        <a:srgbClr val="954F72"/>
      </a:folHlink>
    </a:clrScheme>
    <a:fontScheme name="LINZ">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NZ LI PPT_2" id="{A9F1DDFB-8741-4BF5-812E-E53F52FB1127}" vid="{2DF5D368-B97E-47F4-AEEE-5CA82053D0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B2582851737C4640BA36565D556ECEA8" version="1.0.0">
  <systemFields>
    <field name="Objective-Id">
      <value order="0">A1187900</value>
    </field>
    <field name="Objective-Title">
      <value order="0">Powerpoint Widescreen (16:9) - All Offices</value>
    </field>
    <field name="Objective-Description">
      <value order="0"/>
    </field>
    <field name="Objective-CreationStamp">
      <value order="0">2012-01-23T23:22:35Z</value>
    </field>
    <field name="Objective-IsApproved">
      <value order="0">false</value>
    </field>
    <field name="Objective-IsPublished">
      <value order="0">true</value>
    </field>
    <field name="Objective-DatePublished">
      <value order="0">2020-06-03T22:48:08Z</value>
    </field>
    <field name="Objective-ModificationStamp">
      <value order="0">2020-06-15T05:21:15Z</value>
    </field>
    <field name="Objective-Owner">
      <value order="0">Objective Administrator</value>
    </field>
    <field name="Objective-Path">
      <value order="0">LinZone Global Folder:LinZone Utilities:Templates:All Corporate Templates</value>
    </field>
    <field name="Objective-Parent">
      <value order="0">All Corporate Templates</value>
    </field>
    <field name="Objective-State">
      <value order="0">Published</value>
    </field>
    <field name="Objective-VersionId">
      <value order="0">vA6556898</value>
    </field>
    <field name="Objective-Version">
      <value order="0">31.0</value>
    </field>
    <field name="Objective-VersionNumber">
      <value order="0">32</value>
    </field>
    <field name="Objective-VersionComment">
      <value order="0"/>
    </field>
    <field name="Objective-FileNumber">
      <value order="0"/>
    </field>
    <field name="Objective-Classification">
      <value order="0"/>
    </field>
    <field name="Objective-Caveats">
      <value order="0"/>
    </field>
  </systemFields>
  <catalogues>
    <catalogue name="Document Type Catalogue" type="type" ori="id:cA119">
      <field name="Objective-Copy To Clipboard">
        <value order="0">Copy To Clipboard</value>
      </field>
      <field name="Objective-Create Hyperlink">
        <value order="0">Create Hyperlink</value>
      </field>
      <field name="Objective-Connect Creator">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B2582851737C4640BA36565D556ECEA8"/>
  </ds:schemaRefs>
</ds:datastoreItem>
</file>

<file path=docProps/app.xml><?xml version="1.0" encoding="utf-8"?>
<Properties xmlns="http://schemas.openxmlformats.org/officeDocument/2006/extended-properties" xmlns:vt="http://schemas.openxmlformats.org/officeDocument/2006/docPropsVTypes">
  <Template>LINZ Powerpoint Widescreen</Template>
  <TotalTime>44927</TotalTime>
  <Words>5005</Words>
  <Application>Microsoft Office PowerPoint</Application>
  <PresentationFormat>Widescreen</PresentationFormat>
  <Paragraphs>381</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 Black</vt:lpstr>
      <vt:lpstr>Arial</vt:lpstr>
      <vt:lpstr>Calibri</vt:lpstr>
      <vt:lpstr>Courier New</vt:lpstr>
      <vt:lpstr>Segoe UI</vt:lpstr>
      <vt:lpstr>Times New Roman</vt:lpstr>
      <vt:lpstr>Office Theme</vt:lpstr>
      <vt:lpstr>Institute of Cadastral Surveying Workshop</vt:lpstr>
      <vt:lpstr>PowerPoint Presentation</vt:lpstr>
      <vt:lpstr>Shifts in LINZ approach to compliance</vt:lpstr>
      <vt:lpstr>Survey Header &amp; Parcel Tree</vt:lpstr>
      <vt:lpstr>Survey Header &amp; Parcel Tree</vt:lpstr>
      <vt:lpstr>Bearing Adjustments</vt:lpstr>
      <vt:lpstr>Bearing Adjustments</vt:lpstr>
      <vt:lpstr>Survey Definition</vt:lpstr>
      <vt:lpstr>Survey Definition</vt:lpstr>
      <vt:lpstr>Existing Non-Primary Parcels &amp; Interests</vt:lpstr>
      <vt:lpstr>Existing Non-Primary Parcels 1</vt:lpstr>
      <vt:lpstr>Existing Non-Primary Parcels 2</vt:lpstr>
      <vt:lpstr>New Non-Primary Parcels &amp; Interests</vt:lpstr>
      <vt:lpstr>New Non-Primary Parcels &amp; Interests</vt:lpstr>
      <vt:lpstr>Survey Diagram</vt:lpstr>
      <vt:lpstr>Survey Diagram</vt:lpstr>
      <vt:lpstr>Title Diagram</vt:lpstr>
      <vt:lpstr>Title Diagram 1</vt:lpstr>
      <vt:lpstr>Title Diagram 2</vt:lpstr>
      <vt:lpstr>Title Diagram 3</vt:lpstr>
      <vt:lpstr>Thank you!</vt:lpstr>
      <vt:lpstr>Adoptions</vt:lpstr>
      <vt:lpstr>Adoptions</vt:lpstr>
      <vt:lpstr>Mark Linking &amp; Field Information/Origin:</vt:lpstr>
      <vt:lpstr>Mark Linking &amp; Field Information/Origin: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Audience Research Proposal</dc:title>
  <dc:creator>James Barnett</dc:creator>
  <cp:lastModifiedBy>Brent</cp:lastModifiedBy>
  <cp:revision>200</cp:revision>
  <cp:lastPrinted>2025-08-15T03:00:58Z</cp:lastPrinted>
  <dcterms:created xsi:type="dcterms:W3CDTF">2019-11-07T00:24:32Z</dcterms:created>
  <dcterms:modified xsi:type="dcterms:W3CDTF">2025-08-16T03:15:02Z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A1187900</vt:lpwstr>
  </property>
  <property fmtid="{D5CDD505-2E9C-101B-9397-08002B2CF9AE}" pid="4" name="Objective-Title">
    <vt:lpwstr>Powerpoint Widescreen (16:9) - All Offices</vt:lpwstr>
  </property>
  <property fmtid="{D5CDD505-2E9C-101B-9397-08002B2CF9AE}" pid="5" name="Objective-Description">
    <vt:lpwstr/>
  </property>
  <property fmtid="{D5CDD505-2E9C-101B-9397-08002B2CF9AE}" pid="6" name="Objective-CreationStamp">
    <vt:filetime>2012-01-23T23:22:35Z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2020-06-03T22:48:08Z</vt:filetime>
  </property>
  <property fmtid="{D5CDD505-2E9C-101B-9397-08002B2CF9AE}" pid="10" name="Objective-ModificationStamp">
    <vt:filetime>2020-06-15T05:21:15Z</vt:filetime>
  </property>
  <property fmtid="{D5CDD505-2E9C-101B-9397-08002B2CF9AE}" pid="11" name="Objective-Owner">
    <vt:lpwstr>Objective Administrator</vt:lpwstr>
  </property>
  <property fmtid="{D5CDD505-2E9C-101B-9397-08002B2CF9AE}" pid="12" name="Objective-Path">
    <vt:lpwstr>LinZone Global Folder:LinZone Utilities:Templates:All Corporate Templates</vt:lpwstr>
  </property>
  <property fmtid="{D5CDD505-2E9C-101B-9397-08002B2CF9AE}" pid="13" name="Objective-Parent">
    <vt:lpwstr>All Corporate Templates</vt:lpwstr>
  </property>
  <property fmtid="{D5CDD505-2E9C-101B-9397-08002B2CF9AE}" pid="14" name="Objective-State">
    <vt:lpwstr>Published</vt:lpwstr>
  </property>
  <property fmtid="{D5CDD505-2E9C-101B-9397-08002B2CF9AE}" pid="15" name="Objective-VersionId">
    <vt:lpwstr>vA6556898</vt:lpwstr>
  </property>
  <property fmtid="{D5CDD505-2E9C-101B-9397-08002B2CF9AE}" pid="16" name="Objective-Version">
    <vt:lpwstr>31.0</vt:lpwstr>
  </property>
  <property fmtid="{D5CDD505-2E9C-101B-9397-08002B2CF9AE}" pid="17" name="Objective-VersionNumber">
    <vt:r8>32</vt:r8>
  </property>
  <property fmtid="{D5CDD505-2E9C-101B-9397-08002B2CF9AE}" pid="18" name="Objective-VersionComment">
    <vt:lpwstr/>
  </property>
  <property fmtid="{D5CDD505-2E9C-101B-9397-08002B2CF9AE}" pid="19" name="Objective-FileNumber">
    <vt:lpwstr/>
  </property>
  <property fmtid="{D5CDD505-2E9C-101B-9397-08002B2CF9AE}" pid="20" name="Objective-Classification">
    <vt:lpwstr/>
  </property>
  <property fmtid="{D5CDD505-2E9C-101B-9397-08002B2CF9AE}" pid="21" name="Objective-Caveats">
    <vt:lpwstr/>
  </property>
  <property fmtid="{D5CDD505-2E9C-101B-9397-08002B2CF9AE}" pid="22" name="Objective-Copy To Clipboard">
    <vt:lpwstr>Copy To Clipboard</vt:lpwstr>
  </property>
  <property fmtid="{D5CDD505-2E9C-101B-9397-08002B2CF9AE}" pid="23" name="Objective-Create Hyperlink">
    <vt:lpwstr>Create Hyperlink</vt:lpwstr>
  </property>
  <property fmtid="{D5CDD505-2E9C-101B-9397-08002B2CF9AE}" pid="24" name="Objective-Connect Creator">
    <vt:lpwstr/>
  </property>
  <property fmtid="{D5CDD505-2E9C-101B-9397-08002B2CF9AE}" pid="25" name="MSIP_Label_ef7a2776-cb08-4f0a-a8f9-d32bd06d3d5d_Enabled">
    <vt:lpwstr>true</vt:lpwstr>
  </property>
  <property fmtid="{D5CDD505-2E9C-101B-9397-08002B2CF9AE}" pid="26" name="MSIP_Label_ef7a2776-cb08-4f0a-a8f9-d32bd06d3d5d_SetDate">
    <vt:lpwstr>2025-08-10T21:37:36Z</vt:lpwstr>
  </property>
  <property fmtid="{D5CDD505-2E9C-101B-9397-08002B2CF9AE}" pid="27" name="MSIP_Label_ef7a2776-cb08-4f0a-a8f9-d32bd06d3d5d_Method">
    <vt:lpwstr>Standard</vt:lpwstr>
  </property>
  <property fmtid="{D5CDD505-2E9C-101B-9397-08002B2CF9AE}" pid="28" name="MSIP_Label_ef7a2776-cb08-4f0a-a8f9-d32bd06d3d5d_Name">
    <vt:lpwstr>Unclassified</vt:lpwstr>
  </property>
  <property fmtid="{D5CDD505-2E9C-101B-9397-08002B2CF9AE}" pid="29" name="MSIP_Label_ef7a2776-cb08-4f0a-a8f9-d32bd06d3d5d_SiteId">
    <vt:lpwstr>2134e961-7e38-4c34-a22b-10da5466b725</vt:lpwstr>
  </property>
  <property fmtid="{D5CDD505-2E9C-101B-9397-08002B2CF9AE}" pid="30" name="MSIP_Label_ef7a2776-cb08-4f0a-a8f9-d32bd06d3d5d_ActionId">
    <vt:lpwstr>4259d732-c006-4631-98f0-8bd683fa79e7</vt:lpwstr>
  </property>
  <property fmtid="{D5CDD505-2E9C-101B-9397-08002B2CF9AE}" pid="31" name="MSIP_Label_ef7a2776-cb08-4f0a-a8f9-d32bd06d3d5d_ContentBits">
    <vt:lpwstr>3</vt:lpwstr>
  </property>
  <property fmtid="{D5CDD505-2E9C-101B-9397-08002B2CF9AE}" pid="32" name="MSIP_Label_ef7a2776-cb08-4f0a-a8f9-d32bd06d3d5d_Tag">
    <vt:lpwstr>10, 3, 0, 1</vt:lpwstr>
  </property>
  <property fmtid="{D5CDD505-2E9C-101B-9397-08002B2CF9AE}" pid="33" name="ClassificationContentMarkingFooterLocations">
    <vt:lpwstr>Office Theme:8</vt:lpwstr>
  </property>
  <property fmtid="{D5CDD505-2E9C-101B-9397-08002B2CF9AE}" pid="34" name="ClassificationContentMarkingFooterText">
    <vt:lpwstr>UNCLASSIFIED</vt:lpwstr>
  </property>
  <property fmtid="{D5CDD505-2E9C-101B-9397-08002B2CF9AE}" pid="35" name="ClassificationContentMarkingHeaderLocations">
    <vt:lpwstr>Office Theme:6</vt:lpwstr>
  </property>
  <property fmtid="{D5CDD505-2E9C-101B-9397-08002B2CF9AE}" pid="36" name="ClassificationContentMarkingHeaderText">
    <vt:lpwstr>UNCLASSIFIED</vt:lpwstr>
  </property>
</Properties>
</file>